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7077075" cy="85201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003399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42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7374" cy="4277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100" y="0"/>
            <a:ext cx="3067374" cy="4277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83DDA2-EF79-47A3-A661-8A50A1EC7361}" type="datetimeFigureOut">
              <a:rPr lang="en-US" smtClean="0"/>
              <a:t>1/10/2020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82663" y="1065213"/>
            <a:ext cx="5111750" cy="2874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8349" y="4100014"/>
            <a:ext cx="5660378" cy="335508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092362"/>
            <a:ext cx="3067374" cy="42775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100" y="8092362"/>
            <a:ext cx="3067374" cy="42775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330B09-1D21-48DE-A999-442C0679A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5325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A7F08-BD48-4685-9B61-90B97909967C}" type="datetimeFigureOut">
              <a:rPr lang="en-US" smtClean="0"/>
              <a:t>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DCF41-C842-4002-8F14-5951108A2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2374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A7F08-BD48-4685-9B61-90B97909967C}" type="datetimeFigureOut">
              <a:rPr lang="en-US" smtClean="0"/>
              <a:t>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DCF41-C842-4002-8F14-5951108A2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378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A7F08-BD48-4685-9B61-90B97909967C}" type="datetimeFigureOut">
              <a:rPr lang="en-US" smtClean="0"/>
              <a:t>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DCF41-C842-4002-8F14-5951108A2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515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A7F08-BD48-4685-9B61-90B97909967C}" type="datetimeFigureOut">
              <a:rPr lang="en-US" smtClean="0"/>
              <a:t>1/10/2020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DCF41-C842-4002-8F14-5951108A2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1680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A7F08-BD48-4685-9B61-90B97909967C}" type="datetimeFigureOut">
              <a:rPr lang="en-US" smtClean="0"/>
              <a:t>1/10/2020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DCF41-C842-4002-8F14-5951108A2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451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A7F08-BD48-4685-9B61-90B97909967C}" type="datetimeFigureOut">
              <a:rPr lang="en-US" smtClean="0"/>
              <a:t>1/10/2020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DCF41-C842-4002-8F14-5951108A2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257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A7F08-BD48-4685-9B61-90B97909967C}" type="datetimeFigureOut">
              <a:rPr lang="en-US" smtClean="0"/>
              <a:t>1/10/2020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DCF41-C842-4002-8F14-5951108A2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7155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A7F08-BD48-4685-9B61-90B97909967C}" type="datetimeFigureOut">
              <a:rPr lang="en-US" smtClean="0"/>
              <a:t>1/10/2020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DCF41-C842-4002-8F14-5951108A2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156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A7F08-BD48-4685-9B61-90B97909967C}" type="datetimeFigureOut">
              <a:rPr lang="en-US" smtClean="0"/>
              <a:t>1/10/2020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DCF41-C842-4002-8F14-5951108A2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4979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A7F08-BD48-4685-9B61-90B97909967C}" type="datetimeFigureOut">
              <a:rPr lang="en-US" smtClean="0"/>
              <a:t>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DCF41-C842-4002-8F14-5951108A2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966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A7F08-BD48-4685-9B61-90B97909967C}" type="datetimeFigureOut">
              <a:rPr lang="en-US" smtClean="0"/>
              <a:t>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DCF41-C842-4002-8F14-5951108A2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100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4A7F08-BD48-4685-9B61-90B97909967C}" type="datetimeFigureOut">
              <a:rPr lang="en-US" smtClean="0"/>
              <a:t>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DCF41-C842-4002-8F14-5951108A2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49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0" name="Straight Connector 219">
            <a:extLst>
              <a:ext uri="{FF2B5EF4-FFF2-40B4-BE49-F238E27FC236}">
                <a16:creationId xmlns:a16="http://schemas.microsoft.com/office/drawing/2014/main" id="{7958B112-282C-47A0-8218-57EBE9AE020C}"/>
              </a:ext>
            </a:extLst>
          </p:cNvPr>
          <p:cNvCxnSpPr>
            <a:cxnSpLocks/>
          </p:cNvCxnSpPr>
          <p:nvPr/>
        </p:nvCxnSpPr>
        <p:spPr>
          <a:xfrm>
            <a:off x="7280061" y="2187485"/>
            <a:ext cx="4419" cy="15895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4" name="Rounded Rectangle 121">
            <a:extLst>
              <a:ext uri="{FF2B5EF4-FFF2-40B4-BE49-F238E27FC236}">
                <a16:creationId xmlns:a16="http://schemas.microsoft.com/office/drawing/2014/main" id="{2AB7E0B5-D03E-4392-9B38-8702696622F6}"/>
              </a:ext>
            </a:extLst>
          </p:cNvPr>
          <p:cNvSpPr/>
          <p:nvPr/>
        </p:nvSpPr>
        <p:spPr>
          <a:xfrm>
            <a:off x="9435363" y="1576750"/>
            <a:ext cx="2751297" cy="164420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1" name="Straight Connector 210">
            <a:extLst>
              <a:ext uri="{FF2B5EF4-FFF2-40B4-BE49-F238E27FC236}">
                <a16:creationId xmlns:a16="http://schemas.microsoft.com/office/drawing/2014/main" id="{EFD13F40-64B2-4BAB-8465-A88C6F593612}"/>
              </a:ext>
            </a:extLst>
          </p:cNvPr>
          <p:cNvCxnSpPr/>
          <p:nvPr/>
        </p:nvCxnSpPr>
        <p:spPr>
          <a:xfrm>
            <a:off x="4952222" y="2172537"/>
            <a:ext cx="0" cy="15299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>
            <a:spLocks/>
          </p:cNvSpPr>
          <p:nvPr/>
        </p:nvSpPr>
        <p:spPr>
          <a:xfrm>
            <a:off x="4439676" y="2294057"/>
            <a:ext cx="1003641" cy="50006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167" name="Straight Connector 166"/>
          <p:cNvCxnSpPr/>
          <p:nvPr/>
        </p:nvCxnSpPr>
        <p:spPr>
          <a:xfrm>
            <a:off x="10534224" y="3430444"/>
            <a:ext cx="0" cy="24271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Rounded Rectangle 112"/>
          <p:cNvSpPr/>
          <p:nvPr/>
        </p:nvSpPr>
        <p:spPr>
          <a:xfrm>
            <a:off x="1148587" y="2998410"/>
            <a:ext cx="7993119" cy="158893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0" name="Straight Connector 149"/>
          <p:cNvCxnSpPr>
            <a:cxnSpLocks/>
          </p:cNvCxnSpPr>
          <p:nvPr/>
        </p:nvCxnSpPr>
        <p:spPr>
          <a:xfrm flipH="1">
            <a:off x="5731436" y="3473043"/>
            <a:ext cx="1" cy="1825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Rounded Rectangle 114"/>
          <p:cNvSpPr/>
          <p:nvPr/>
        </p:nvSpPr>
        <p:spPr>
          <a:xfrm>
            <a:off x="9184555" y="3547466"/>
            <a:ext cx="2938231" cy="3258327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8" name="Straight Connector 147"/>
          <p:cNvCxnSpPr/>
          <p:nvPr/>
        </p:nvCxnSpPr>
        <p:spPr>
          <a:xfrm>
            <a:off x="11733530" y="4707774"/>
            <a:ext cx="394493" cy="0"/>
          </a:xfrm>
          <a:prstGeom prst="line">
            <a:avLst/>
          </a:prstGeom>
          <a:ln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Straight Connector 170"/>
          <p:cNvCxnSpPr>
            <a:cxnSpLocks/>
            <a:stCxn id="5" idx="3"/>
            <a:endCxn id="140" idx="1"/>
          </p:cNvCxnSpPr>
          <p:nvPr/>
        </p:nvCxnSpPr>
        <p:spPr>
          <a:xfrm>
            <a:off x="6359259" y="1145381"/>
            <a:ext cx="374497" cy="2103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Connector 177"/>
          <p:cNvCxnSpPr/>
          <p:nvPr/>
        </p:nvCxnSpPr>
        <p:spPr>
          <a:xfrm>
            <a:off x="1709920" y="2193448"/>
            <a:ext cx="0" cy="15299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Straight Connector 178"/>
          <p:cNvCxnSpPr/>
          <p:nvPr/>
        </p:nvCxnSpPr>
        <p:spPr>
          <a:xfrm>
            <a:off x="2756637" y="2183923"/>
            <a:ext cx="0" cy="15299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Connector 181"/>
          <p:cNvCxnSpPr/>
          <p:nvPr/>
        </p:nvCxnSpPr>
        <p:spPr>
          <a:xfrm>
            <a:off x="3871764" y="2181496"/>
            <a:ext cx="0" cy="15299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Straight Connector 182"/>
          <p:cNvCxnSpPr/>
          <p:nvPr/>
        </p:nvCxnSpPr>
        <p:spPr>
          <a:xfrm>
            <a:off x="8231326" y="2183923"/>
            <a:ext cx="0" cy="15299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Connector 183"/>
          <p:cNvCxnSpPr/>
          <p:nvPr/>
        </p:nvCxnSpPr>
        <p:spPr>
          <a:xfrm>
            <a:off x="6231291" y="2183923"/>
            <a:ext cx="0" cy="15299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H="1">
            <a:off x="5608867" y="733384"/>
            <a:ext cx="2382" cy="229016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3658" y="15699"/>
            <a:ext cx="3067165" cy="709612"/>
          </a:xfrm>
        </p:spPr>
        <p:txBody>
          <a:bodyPr>
            <a:noAutofit/>
          </a:bodyPr>
          <a:lstStyle/>
          <a:p>
            <a:r>
              <a:rPr lang="en-US" sz="2800" b="1" dirty="0"/>
              <a:t>BSA Troop 654</a:t>
            </a:r>
            <a:br>
              <a:rPr lang="en-US" sz="2800" b="1" dirty="0"/>
            </a:br>
            <a:r>
              <a:rPr lang="en-US" sz="2000" b="1" dirty="0"/>
              <a:t>Mount Vernon, VA</a:t>
            </a:r>
            <a:endParaRPr lang="en-US" sz="2800" b="1" dirty="0"/>
          </a:p>
        </p:txBody>
      </p:sp>
      <p:sp>
        <p:nvSpPr>
          <p:cNvPr id="4" name="Rounded Rectangle 3"/>
          <p:cNvSpPr/>
          <p:nvPr/>
        </p:nvSpPr>
        <p:spPr>
          <a:xfrm>
            <a:off x="5020996" y="257175"/>
            <a:ext cx="1338263" cy="50006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5020996" y="895350"/>
            <a:ext cx="1338263" cy="50006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>
            <a:spLocks/>
          </p:cNvSpPr>
          <p:nvPr/>
        </p:nvSpPr>
        <p:spPr>
          <a:xfrm>
            <a:off x="3347285" y="2308301"/>
            <a:ext cx="1028779" cy="50006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7" name="Rounded Rectangle 6"/>
          <p:cNvSpPr/>
          <p:nvPr/>
        </p:nvSpPr>
        <p:spPr>
          <a:xfrm>
            <a:off x="1894042" y="4857514"/>
            <a:ext cx="1338263" cy="50006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>
            <a:spLocks/>
          </p:cNvSpPr>
          <p:nvPr/>
        </p:nvSpPr>
        <p:spPr>
          <a:xfrm>
            <a:off x="5782670" y="2292866"/>
            <a:ext cx="951086" cy="50006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10" name="Rounded Rectangle 9"/>
          <p:cNvSpPr/>
          <p:nvPr/>
        </p:nvSpPr>
        <p:spPr>
          <a:xfrm>
            <a:off x="1185370" y="2308344"/>
            <a:ext cx="1005403" cy="50006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12" name="Rounded Rectangle 11"/>
          <p:cNvSpPr/>
          <p:nvPr/>
        </p:nvSpPr>
        <p:spPr>
          <a:xfrm>
            <a:off x="5020996" y="1504950"/>
            <a:ext cx="1338263" cy="50006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2483474" y="4039343"/>
            <a:ext cx="1039736" cy="50006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4938411" y="4030793"/>
            <a:ext cx="1083040" cy="50006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6249349" y="4030793"/>
            <a:ext cx="1338263" cy="50006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/>
          <p:cNvSpPr/>
          <p:nvPr/>
        </p:nvSpPr>
        <p:spPr>
          <a:xfrm>
            <a:off x="7699529" y="4030798"/>
            <a:ext cx="1338263" cy="50006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ounded Rectangle 26"/>
          <p:cNvSpPr/>
          <p:nvPr/>
        </p:nvSpPr>
        <p:spPr>
          <a:xfrm>
            <a:off x="1303637" y="4030196"/>
            <a:ext cx="1136149" cy="50006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ounded Rectangle 30"/>
          <p:cNvSpPr>
            <a:spLocks/>
          </p:cNvSpPr>
          <p:nvPr/>
        </p:nvSpPr>
        <p:spPr>
          <a:xfrm>
            <a:off x="7754105" y="2290485"/>
            <a:ext cx="947691" cy="50006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35" name="Straight Connector 34"/>
          <p:cNvCxnSpPr>
            <a:cxnSpLocks/>
          </p:cNvCxnSpPr>
          <p:nvPr/>
        </p:nvCxnSpPr>
        <p:spPr>
          <a:xfrm flipH="1" flipV="1">
            <a:off x="639510" y="2176635"/>
            <a:ext cx="8222168" cy="2130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5075561" y="228600"/>
            <a:ext cx="123623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Bill Shute</a:t>
            </a:r>
          </a:p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Charter Org Rep</a:t>
            </a:r>
          </a:p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St Luke’s Church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084907" y="917908"/>
            <a:ext cx="12089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Charlie Hooker</a:t>
            </a:r>
          </a:p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Committee Chair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138609" y="1532929"/>
            <a:ext cx="11015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John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Keightley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Scoutmaster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190944" y="2353569"/>
            <a:ext cx="1005403" cy="5078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Chris Clark</a:t>
            </a:r>
          </a:p>
          <a:p>
            <a:pPr algn="ctr"/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ASM - </a:t>
            </a:r>
            <a:r>
              <a:rPr lang="en-US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Tenderft</a:t>
            </a:r>
            <a:endParaRPr 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284248" y="2363188"/>
            <a:ext cx="1165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Andrew Adamson</a:t>
            </a:r>
          </a:p>
          <a:p>
            <a:pPr algn="ctr"/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ASM - First Class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471321" y="2372200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Llarna Burnett</a:t>
            </a:r>
          </a:p>
          <a:p>
            <a:pPr algn="ctr"/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ASM - Star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761477" y="2372200"/>
            <a:ext cx="1024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Dave McCaskill</a:t>
            </a:r>
          </a:p>
          <a:p>
            <a:pPr algn="ctr"/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ASM - Life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755126" y="2302620"/>
            <a:ext cx="979755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Cleve </a:t>
            </a:r>
            <a:r>
              <a:rPr lang="en-US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Lisecki</a:t>
            </a:r>
            <a:endParaRPr 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Target First </a:t>
            </a:r>
          </a:p>
          <a:p>
            <a:pPr algn="ctr"/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Class Advisor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998493" y="3056930"/>
            <a:ext cx="1338263" cy="50006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extBox 57"/>
          <p:cNvSpPr txBox="1"/>
          <p:nvPr/>
        </p:nvSpPr>
        <p:spPr>
          <a:xfrm>
            <a:off x="6980859" y="3108633"/>
            <a:ext cx="1412566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Ethan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Vitorovich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Assist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Sr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 Patrol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Ldr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267148" y="4014718"/>
            <a:ext cx="120898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Dylan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Korengold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Patrol Leader</a:t>
            </a:r>
          </a:p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Scout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2435256" y="4010151"/>
            <a:ext cx="1172116" cy="553998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Hayden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Wierzba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Patrol Leader</a:t>
            </a:r>
          </a:p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Tenderfoot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4853280" y="4005193"/>
            <a:ext cx="113845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 Ronny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Gattuso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Patrol Leader</a:t>
            </a:r>
          </a:p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First Class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6365828" y="4005193"/>
            <a:ext cx="100860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Nick Cooper</a:t>
            </a:r>
          </a:p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Patrol Leader</a:t>
            </a:r>
          </a:p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Star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7844016" y="4022463"/>
            <a:ext cx="1064714" cy="553998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Andrei Zaitsev</a:t>
            </a:r>
          </a:p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Patrol Leader</a:t>
            </a:r>
          </a:p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Life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0681165" y="3826056"/>
            <a:ext cx="1338263" cy="50006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extBox 63"/>
          <p:cNvSpPr txBox="1"/>
          <p:nvPr/>
        </p:nvSpPr>
        <p:spPr>
          <a:xfrm>
            <a:off x="10816328" y="3878493"/>
            <a:ext cx="10855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Aldrin Carlin</a:t>
            </a:r>
          </a:p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Quartermaster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262656" y="5626164"/>
            <a:ext cx="1338263" cy="50006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TextBox 64"/>
          <p:cNvSpPr txBox="1"/>
          <p:nvPr/>
        </p:nvSpPr>
        <p:spPr>
          <a:xfrm>
            <a:off x="9386616" y="5669026"/>
            <a:ext cx="11031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Ronny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Gattuso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Scribe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10741708" y="5074902"/>
            <a:ext cx="1338263" cy="50006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TextBox 65"/>
          <p:cNvSpPr txBox="1"/>
          <p:nvPr/>
        </p:nvSpPr>
        <p:spPr>
          <a:xfrm>
            <a:off x="10801365" y="5144552"/>
            <a:ext cx="1269899" cy="40011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Massimo Messina</a:t>
            </a:r>
          </a:p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Librarian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0689973" y="4417200"/>
            <a:ext cx="1338263" cy="50006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TextBox 68"/>
          <p:cNvSpPr txBox="1"/>
          <p:nvPr/>
        </p:nvSpPr>
        <p:spPr>
          <a:xfrm>
            <a:off x="10904029" y="4477325"/>
            <a:ext cx="9364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Sean Lindell</a:t>
            </a:r>
          </a:p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Webmaster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9262657" y="4430953"/>
            <a:ext cx="1338263" cy="50006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TextBox 72"/>
          <p:cNvSpPr txBox="1"/>
          <p:nvPr/>
        </p:nvSpPr>
        <p:spPr>
          <a:xfrm>
            <a:off x="9260774" y="4511855"/>
            <a:ext cx="13420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Charlie Santangelo</a:t>
            </a:r>
          </a:p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Chaplain’s Aide</a:t>
            </a:r>
          </a:p>
        </p:txBody>
      </p:sp>
      <p:sp>
        <p:nvSpPr>
          <p:cNvPr id="74" name="Rounded Rectangle 73"/>
          <p:cNvSpPr/>
          <p:nvPr/>
        </p:nvSpPr>
        <p:spPr>
          <a:xfrm>
            <a:off x="9280936" y="3826056"/>
            <a:ext cx="1338263" cy="50006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TextBox 74"/>
          <p:cNvSpPr txBox="1"/>
          <p:nvPr/>
        </p:nvSpPr>
        <p:spPr>
          <a:xfrm>
            <a:off x="9287578" y="3884755"/>
            <a:ext cx="13548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Jackson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Vitorovich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Den Chief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1303638" y="4624455"/>
            <a:ext cx="1199367" cy="70788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Kyle Clark - APL</a:t>
            </a:r>
          </a:p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Auggie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Liseckie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Bryce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Petronello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Quentin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Lisecki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Rounded Rectangle 85"/>
          <p:cNvSpPr/>
          <p:nvPr/>
        </p:nvSpPr>
        <p:spPr>
          <a:xfrm>
            <a:off x="3341842" y="4857514"/>
            <a:ext cx="1338263" cy="50006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TextBox 86"/>
          <p:cNvSpPr txBox="1"/>
          <p:nvPr/>
        </p:nvSpPr>
        <p:spPr>
          <a:xfrm>
            <a:off x="3608300" y="4624461"/>
            <a:ext cx="1313180" cy="70788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 Joe Hooker - APL</a:t>
            </a:r>
          </a:p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Chris Hilburn         </a:t>
            </a:r>
          </a:p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Sean Lindell</a:t>
            </a:r>
          </a:p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Grant Parsons  </a:t>
            </a:r>
          </a:p>
        </p:txBody>
      </p:sp>
      <p:sp>
        <p:nvSpPr>
          <p:cNvPr id="88" name="Rounded Rectangle 87"/>
          <p:cNvSpPr/>
          <p:nvPr/>
        </p:nvSpPr>
        <p:spPr>
          <a:xfrm>
            <a:off x="4827742" y="4876564"/>
            <a:ext cx="1338263" cy="50006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ounded Rectangle 89"/>
          <p:cNvSpPr/>
          <p:nvPr/>
        </p:nvSpPr>
        <p:spPr>
          <a:xfrm>
            <a:off x="6275542" y="4876564"/>
            <a:ext cx="1338263" cy="50006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Rounded Rectangle 94"/>
          <p:cNvSpPr/>
          <p:nvPr/>
        </p:nvSpPr>
        <p:spPr>
          <a:xfrm>
            <a:off x="7713817" y="4886089"/>
            <a:ext cx="1338263" cy="50006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Rounded Rectangle 103"/>
          <p:cNvSpPr/>
          <p:nvPr/>
        </p:nvSpPr>
        <p:spPr>
          <a:xfrm>
            <a:off x="9273918" y="5017214"/>
            <a:ext cx="1338263" cy="50006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TextBox 104"/>
          <p:cNvSpPr txBox="1"/>
          <p:nvPr/>
        </p:nvSpPr>
        <p:spPr>
          <a:xfrm>
            <a:off x="9189486" y="5076702"/>
            <a:ext cx="15199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Sammy Nelson</a:t>
            </a:r>
          </a:p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Outdoor Ethics Guide</a:t>
            </a:r>
          </a:p>
        </p:txBody>
      </p:sp>
      <p:sp>
        <p:nvSpPr>
          <p:cNvPr id="111" name="Title 1"/>
          <p:cNvSpPr txBox="1">
            <a:spLocks/>
          </p:cNvSpPr>
          <p:nvPr/>
        </p:nvSpPr>
        <p:spPr>
          <a:xfrm>
            <a:off x="9749521" y="3483628"/>
            <a:ext cx="1676249" cy="38615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/>
              <a:t>Troop Support</a:t>
            </a:r>
          </a:p>
        </p:txBody>
      </p:sp>
      <p:sp>
        <p:nvSpPr>
          <p:cNvPr id="112" name="Title 1"/>
          <p:cNvSpPr txBox="1">
            <a:spLocks/>
          </p:cNvSpPr>
          <p:nvPr/>
        </p:nvSpPr>
        <p:spPr>
          <a:xfrm>
            <a:off x="2533628" y="3197794"/>
            <a:ext cx="2337397" cy="3861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/>
              <a:t>Patrol Leaders Council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4905324" y="4620232"/>
            <a:ext cx="1322798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Aldrin Carlin - APL</a:t>
            </a:r>
          </a:p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Ethan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Vitorovich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6406969" y="4616378"/>
            <a:ext cx="1269899" cy="553998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 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- APL</a:t>
            </a:r>
            <a:endParaRPr lang="en-US" sz="1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Andy Helvey</a:t>
            </a:r>
          </a:p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Massimo Messina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7865690" y="4646052"/>
            <a:ext cx="1394578" cy="224676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 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- APL</a:t>
            </a:r>
            <a:endParaRPr lang="en-US" sz="1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Max Doyle</a:t>
            </a:r>
          </a:p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Peter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Gattuso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Andrew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Herrup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</a:p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Matt McCaskill  </a:t>
            </a:r>
          </a:p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Ian McLellan</a:t>
            </a:r>
          </a:p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Sam Meadows</a:t>
            </a:r>
          </a:p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Daniel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Pasquerella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Charlie Santangelo</a:t>
            </a:r>
          </a:p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Harry Smith </a:t>
            </a:r>
          </a:p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Pierce Smith </a:t>
            </a:r>
          </a:p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Matthew Eggert </a:t>
            </a:r>
          </a:p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Griffin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Keightley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Sam Nelson</a:t>
            </a:r>
          </a:p>
        </p:txBody>
      </p:sp>
      <p:sp>
        <p:nvSpPr>
          <p:cNvPr id="122" name="Rounded Rectangle 121"/>
          <p:cNvSpPr/>
          <p:nvPr/>
        </p:nvSpPr>
        <p:spPr>
          <a:xfrm>
            <a:off x="6696764" y="0"/>
            <a:ext cx="5486967" cy="213378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Rounded Rectangle 124"/>
          <p:cNvSpPr/>
          <p:nvPr/>
        </p:nvSpPr>
        <p:spPr>
          <a:xfrm>
            <a:off x="11148813" y="1537045"/>
            <a:ext cx="1045266" cy="50006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131" name="Rounded Rectangle 130"/>
          <p:cNvSpPr/>
          <p:nvPr/>
        </p:nvSpPr>
        <p:spPr>
          <a:xfrm>
            <a:off x="6758961" y="965235"/>
            <a:ext cx="1051805" cy="50006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133" name="Rounded Rectangle 132"/>
          <p:cNvSpPr/>
          <p:nvPr/>
        </p:nvSpPr>
        <p:spPr>
          <a:xfrm>
            <a:off x="6756539" y="373077"/>
            <a:ext cx="1033316" cy="50006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135" name="Rounded Rectangle 134"/>
          <p:cNvSpPr/>
          <p:nvPr/>
        </p:nvSpPr>
        <p:spPr>
          <a:xfrm>
            <a:off x="6761407" y="1543165"/>
            <a:ext cx="1046147" cy="50006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137" name="Title 1"/>
          <p:cNvSpPr txBox="1">
            <a:spLocks/>
          </p:cNvSpPr>
          <p:nvPr/>
        </p:nvSpPr>
        <p:spPr>
          <a:xfrm>
            <a:off x="8081198" y="-130289"/>
            <a:ext cx="1676249" cy="38615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/>
              <a:t>Committee</a:t>
            </a:r>
          </a:p>
        </p:txBody>
      </p:sp>
      <p:sp>
        <p:nvSpPr>
          <p:cNvPr id="139" name="Rounded Rectangle 138"/>
          <p:cNvSpPr/>
          <p:nvPr/>
        </p:nvSpPr>
        <p:spPr>
          <a:xfrm>
            <a:off x="10085641" y="1557814"/>
            <a:ext cx="1018571" cy="50006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132" name="TextBox 131"/>
          <p:cNvSpPr txBox="1"/>
          <p:nvPr/>
        </p:nvSpPr>
        <p:spPr>
          <a:xfrm>
            <a:off x="6831010" y="428789"/>
            <a:ext cx="86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Rick DeVore</a:t>
            </a:r>
          </a:p>
          <a:p>
            <a:pPr algn="ctr"/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Adv Chair</a:t>
            </a:r>
          </a:p>
        </p:txBody>
      </p:sp>
      <p:sp>
        <p:nvSpPr>
          <p:cNvPr id="140" name="TextBox 139"/>
          <p:cNvSpPr txBox="1"/>
          <p:nvPr/>
        </p:nvSpPr>
        <p:spPr>
          <a:xfrm>
            <a:off x="6733756" y="981750"/>
            <a:ext cx="1075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Doug Frye</a:t>
            </a:r>
          </a:p>
          <a:p>
            <a:pPr algn="ctr"/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Troop Treasurer</a:t>
            </a:r>
          </a:p>
        </p:txBody>
      </p:sp>
      <p:sp>
        <p:nvSpPr>
          <p:cNvPr id="141" name="TextBox 140"/>
          <p:cNvSpPr txBox="1"/>
          <p:nvPr/>
        </p:nvSpPr>
        <p:spPr>
          <a:xfrm>
            <a:off x="11100534" y="1547766"/>
            <a:ext cx="114302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Gail D’Amato</a:t>
            </a:r>
          </a:p>
          <a:p>
            <a:pPr algn="ctr"/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Heather Eggert</a:t>
            </a:r>
          </a:p>
          <a:p>
            <a:pPr algn="ctr"/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Courts of Honor</a:t>
            </a:r>
          </a:p>
        </p:txBody>
      </p:sp>
      <p:sp>
        <p:nvSpPr>
          <p:cNvPr id="142" name="TextBox 141"/>
          <p:cNvSpPr txBox="1"/>
          <p:nvPr/>
        </p:nvSpPr>
        <p:spPr>
          <a:xfrm>
            <a:off x="6759918" y="1542413"/>
            <a:ext cx="1082348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_____________</a:t>
            </a:r>
          </a:p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Adventure </a:t>
            </a:r>
          </a:p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Coordinator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63354" y="6018580"/>
            <a:ext cx="1540806" cy="70788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endParaRPr lang="en-US" sz="1000" b="1" i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b="1" i="1" u="sng" dirty="0">
                <a:latin typeface="Arial" panose="020B0604020202020204" pitchFamily="34" charset="0"/>
                <a:cs typeface="Arial" panose="020B0604020202020204" pitchFamily="34" charset="0"/>
              </a:rPr>
              <a:t>Prospective ASM Pool</a:t>
            </a:r>
          </a:p>
          <a:p>
            <a:r>
              <a:rPr lang="en-US" sz="1000" b="1" i="1" dirty="0">
                <a:latin typeface="Arial" panose="020B0604020202020204" pitchFamily="34" charset="0"/>
                <a:cs typeface="Arial" panose="020B0604020202020204" pitchFamily="34" charset="0"/>
              </a:rPr>
              <a:t>Tim </a:t>
            </a:r>
            <a:r>
              <a:rPr lang="en-US" sz="10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Petronello</a:t>
            </a:r>
            <a:endParaRPr lang="en-US" sz="10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b="1" i="1" dirty="0">
                <a:latin typeface="Arial" panose="020B0604020202020204" pitchFamily="34" charset="0"/>
                <a:cs typeface="Arial" panose="020B0604020202020204" pitchFamily="34" charset="0"/>
              </a:rPr>
              <a:t>Adam </a:t>
            </a:r>
            <a:r>
              <a:rPr lang="en-US" sz="10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Korengold</a:t>
            </a:r>
            <a:endParaRPr lang="en-US" sz="10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4" name="TextBox 143"/>
          <p:cNvSpPr txBox="1"/>
          <p:nvPr/>
        </p:nvSpPr>
        <p:spPr>
          <a:xfrm>
            <a:off x="83174" y="4574683"/>
            <a:ext cx="1588261" cy="116955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000" b="1" u="sng" dirty="0">
                <a:latin typeface="Arial" panose="020B0604020202020204" pitchFamily="34" charset="0"/>
                <a:cs typeface="Arial" panose="020B0604020202020204" pitchFamily="34" charset="0"/>
              </a:rPr>
              <a:t>Current ASM Pool</a:t>
            </a:r>
          </a:p>
          <a:p>
            <a:r>
              <a:rPr lang="en-US" sz="1000" b="1" i="1" dirty="0">
                <a:latin typeface="Arial" panose="020B0604020202020204" pitchFamily="34" charset="0"/>
                <a:cs typeface="Arial" panose="020B0604020202020204" pitchFamily="34" charset="0"/>
              </a:rPr>
              <a:t>Dennis Lindell</a:t>
            </a:r>
          </a:p>
          <a:p>
            <a:r>
              <a:rPr lang="en-US" sz="1000" b="1" i="1" dirty="0">
                <a:latin typeface="Arial" panose="020B0604020202020204" pitchFamily="34" charset="0"/>
                <a:cs typeface="Arial" panose="020B0604020202020204" pitchFamily="34" charset="0"/>
              </a:rPr>
              <a:t>Frank Jessup</a:t>
            </a:r>
          </a:p>
          <a:p>
            <a:r>
              <a:rPr lang="en-US" sz="1000" b="1" i="1" dirty="0">
                <a:latin typeface="Arial" panose="020B0604020202020204" pitchFamily="34" charset="0"/>
                <a:cs typeface="Arial" panose="020B0604020202020204" pitchFamily="34" charset="0"/>
              </a:rPr>
              <a:t>Johhny </a:t>
            </a:r>
            <a:r>
              <a:rPr lang="en-US" sz="10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Vitorovich</a:t>
            </a:r>
            <a:endParaRPr lang="en-US" sz="10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b="1" i="1" dirty="0">
                <a:latin typeface="Arial" panose="020B0604020202020204" pitchFamily="34" charset="0"/>
                <a:cs typeface="Arial" panose="020B0604020202020204" pitchFamily="34" charset="0"/>
              </a:rPr>
              <a:t>Chris Doyle</a:t>
            </a:r>
          </a:p>
          <a:p>
            <a:r>
              <a:rPr lang="en-US" sz="1000" b="1" i="1" dirty="0">
                <a:latin typeface="Arial" panose="020B0604020202020204" pitchFamily="34" charset="0"/>
                <a:cs typeface="Arial" panose="020B0604020202020204" pitchFamily="34" charset="0"/>
              </a:rPr>
              <a:t>Brad Smith</a:t>
            </a:r>
          </a:p>
          <a:p>
            <a:r>
              <a:rPr lang="en-US" sz="1000" b="1" i="1" dirty="0">
                <a:latin typeface="Arial" panose="020B0604020202020204" pitchFamily="34" charset="0"/>
                <a:cs typeface="Arial" panose="020B0604020202020204" pitchFamily="34" charset="0"/>
              </a:rPr>
              <a:t>Paul Meadows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6" name="Straight Connector 145"/>
          <p:cNvCxnSpPr>
            <a:endCxn id="58" idx="1"/>
          </p:cNvCxnSpPr>
          <p:nvPr/>
        </p:nvCxnSpPr>
        <p:spPr>
          <a:xfrm>
            <a:off x="6254142" y="3304609"/>
            <a:ext cx="726717" cy="407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/>
          <p:cNvCxnSpPr>
            <a:cxnSpLocks/>
          </p:cNvCxnSpPr>
          <p:nvPr/>
        </p:nvCxnSpPr>
        <p:spPr>
          <a:xfrm flipH="1">
            <a:off x="1866124" y="3655603"/>
            <a:ext cx="655578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/>
          <p:cNvCxnSpPr/>
          <p:nvPr/>
        </p:nvCxnSpPr>
        <p:spPr>
          <a:xfrm>
            <a:off x="1866124" y="3648754"/>
            <a:ext cx="0" cy="12068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Connector 159"/>
          <p:cNvCxnSpPr/>
          <p:nvPr/>
        </p:nvCxnSpPr>
        <p:spPr>
          <a:xfrm>
            <a:off x="4004883" y="3646988"/>
            <a:ext cx="0" cy="12068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/>
          <p:cNvCxnSpPr/>
          <p:nvPr/>
        </p:nvCxnSpPr>
        <p:spPr>
          <a:xfrm>
            <a:off x="8422726" y="3646988"/>
            <a:ext cx="0" cy="12068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Connector 161"/>
          <p:cNvCxnSpPr/>
          <p:nvPr/>
        </p:nvCxnSpPr>
        <p:spPr>
          <a:xfrm>
            <a:off x="5504079" y="3655691"/>
            <a:ext cx="0" cy="12068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/>
          <p:nvPr/>
        </p:nvCxnSpPr>
        <p:spPr>
          <a:xfrm>
            <a:off x="6859732" y="3652300"/>
            <a:ext cx="0" cy="12068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/>
          <p:cNvCxnSpPr>
            <a:cxnSpLocks/>
          </p:cNvCxnSpPr>
          <p:nvPr/>
        </p:nvCxnSpPr>
        <p:spPr>
          <a:xfrm>
            <a:off x="8328323" y="3430444"/>
            <a:ext cx="220960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96E9542-2116-435E-9061-0322CA927541}"/>
              </a:ext>
            </a:extLst>
          </p:cNvPr>
          <p:cNvGrpSpPr/>
          <p:nvPr/>
        </p:nvGrpSpPr>
        <p:grpSpPr>
          <a:xfrm>
            <a:off x="9482720" y="2643334"/>
            <a:ext cx="1178529" cy="500062"/>
            <a:chOff x="7811983" y="830491"/>
            <a:chExt cx="1178529" cy="500062"/>
          </a:xfrm>
        </p:grpSpPr>
        <p:sp>
          <p:nvSpPr>
            <p:cNvPr id="138" name="Rounded Rectangle 137"/>
            <p:cNvSpPr/>
            <p:nvPr/>
          </p:nvSpPr>
          <p:spPr>
            <a:xfrm>
              <a:off x="7895707" y="830491"/>
              <a:ext cx="1028096" cy="500062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185" name="TextBox 184"/>
            <p:cNvSpPr txBox="1"/>
            <p:nvPr/>
          </p:nvSpPr>
          <p:spPr>
            <a:xfrm>
              <a:off x="7811983" y="883935"/>
              <a:ext cx="11785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Dennis Lindell</a:t>
              </a:r>
            </a:p>
            <a:p>
              <a:pPr algn="ctr"/>
              <a:r>
                <a:rPr lang="en-US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Troop OA Advisor</a:t>
              </a: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10021127" y="1547609"/>
            <a:ext cx="1088760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Andrei Zaitsev</a:t>
            </a:r>
          </a:p>
          <a:p>
            <a:pPr algn="ctr"/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Board of Review</a:t>
            </a:r>
          </a:p>
          <a:p>
            <a:pPr algn="ctr"/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Coordinator</a:t>
            </a:r>
          </a:p>
        </p:txBody>
      </p:sp>
      <p:sp>
        <p:nvSpPr>
          <p:cNvPr id="190" name="Rounded Rectangle 189"/>
          <p:cNvSpPr/>
          <p:nvPr/>
        </p:nvSpPr>
        <p:spPr>
          <a:xfrm>
            <a:off x="8975332" y="370403"/>
            <a:ext cx="1035756" cy="50006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191" name="Rounded Rectangle 190"/>
          <p:cNvSpPr/>
          <p:nvPr/>
        </p:nvSpPr>
        <p:spPr>
          <a:xfrm>
            <a:off x="7827307" y="389526"/>
            <a:ext cx="1059475" cy="50006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192" name="Rounded Rectangle 191"/>
          <p:cNvSpPr/>
          <p:nvPr/>
        </p:nvSpPr>
        <p:spPr>
          <a:xfrm>
            <a:off x="8961001" y="970385"/>
            <a:ext cx="1067206" cy="50006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193" name="TextBox 192"/>
          <p:cNvSpPr txBox="1"/>
          <p:nvPr/>
        </p:nvSpPr>
        <p:spPr>
          <a:xfrm>
            <a:off x="9046978" y="373284"/>
            <a:ext cx="845103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Erica Christ</a:t>
            </a:r>
          </a:p>
          <a:p>
            <a:pPr algn="ctr"/>
            <a:r>
              <a:rPr lang="en-US" sz="90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Merit Badge</a:t>
            </a:r>
          </a:p>
          <a:p>
            <a:pPr algn="ctr"/>
            <a:r>
              <a:rPr lang="en-US" sz="90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Coordinator</a:t>
            </a:r>
          </a:p>
        </p:txBody>
      </p:sp>
      <p:sp>
        <p:nvSpPr>
          <p:cNvPr id="194" name="TextBox 193"/>
          <p:cNvSpPr txBox="1"/>
          <p:nvPr/>
        </p:nvSpPr>
        <p:spPr>
          <a:xfrm>
            <a:off x="7774193" y="373225"/>
            <a:ext cx="1165704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Andrew Adamson</a:t>
            </a:r>
          </a:p>
          <a:p>
            <a:pPr algn="ctr"/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Adult Training</a:t>
            </a:r>
          </a:p>
          <a:p>
            <a:pPr algn="ctr"/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Coordinator</a:t>
            </a:r>
          </a:p>
        </p:txBody>
      </p:sp>
      <p:sp>
        <p:nvSpPr>
          <p:cNvPr id="195" name="TextBox 194"/>
          <p:cNvSpPr txBox="1"/>
          <p:nvPr/>
        </p:nvSpPr>
        <p:spPr>
          <a:xfrm>
            <a:off x="8889940" y="933406"/>
            <a:ext cx="1229824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Melissa Golding</a:t>
            </a:r>
          </a:p>
          <a:p>
            <a:pPr algn="ctr"/>
            <a:r>
              <a:rPr lang="en-US" sz="90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Membership Chair</a:t>
            </a:r>
          </a:p>
          <a:p>
            <a:pPr algn="ctr"/>
            <a:r>
              <a:rPr lang="en-US" sz="90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Parent </a:t>
            </a:r>
            <a:r>
              <a:rPr lang="en-US" sz="900" b="1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</a:t>
            </a:r>
            <a:endParaRPr lang="en-US" sz="900" b="1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7" name="Rounded Rectangle 196"/>
          <p:cNvSpPr/>
          <p:nvPr/>
        </p:nvSpPr>
        <p:spPr>
          <a:xfrm>
            <a:off x="10047214" y="357748"/>
            <a:ext cx="1037298" cy="50006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199" name="TextBox 198"/>
          <p:cNvSpPr txBox="1"/>
          <p:nvPr/>
        </p:nvSpPr>
        <p:spPr>
          <a:xfrm>
            <a:off x="9934392" y="353078"/>
            <a:ext cx="126223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Kathy </a:t>
            </a:r>
            <a:r>
              <a:rPr lang="en-US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Santangelo</a:t>
            </a:r>
            <a:endParaRPr 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”Greens”</a:t>
            </a:r>
          </a:p>
          <a:p>
            <a:pPr algn="ctr"/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 Coordinator</a:t>
            </a:r>
          </a:p>
        </p:txBody>
      </p:sp>
      <p:sp>
        <p:nvSpPr>
          <p:cNvPr id="202" name="Rounded Rectangle 201"/>
          <p:cNvSpPr/>
          <p:nvPr/>
        </p:nvSpPr>
        <p:spPr>
          <a:xfrm>
            <a:off x="10065389" y="960530"/>
            <a:ext cx="1051062" cy="50006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01" name="TextBox 200"/>
          <p:cNvSpPr txBox="1"/>
          <p:nvPr/>
        </p:nvSpPr>
        <p:spPr>
          <a:xfrm>
            <a:off x="9953741" y="983147"/>
            <a:ext cx="126223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Kathy </a:t>
            </a:r>
            <a:r>
              <a:rPr lang="en-US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Santangelo</a:t>
            </a:r>
            <a:endParaRPr 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Medical Forms</a:t>
            </a:r>
          </a:p>
          <a:p>
            <a:pPr algn="ctr"/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Coordinator</a:t>
            </a:r>
          </a:p>
        </p:txBody>
      </p:sp>
      <p:sp>
        <p:nvSpPr>
          <p:cNvPr id="136" name="Rounded Rectangle 135"/>
          <p:cNvSpPr/>
          <p:nvPr/>
        </p:nvSpPr>
        <p:spPr>
          <a:xfrm>
            <a:off x="8994890" y="1543651"/>
            <a:ext cx="1045257" cy="50006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145" name="TextBox 144"/>
          <p:cNvSpPr txBox="1"/>
          <p:nvPr/>
        </p:nvSpPr>
        <p:spPr>
          <a:xfrm>
            <a:off x="8999348" y="1522679"/>
            <a:ext cx="973343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Dennis Lindell</a:t>
            </a:r>
          </a:p>
          <a:p>
            <a:pPr algn="ctr"/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Website</a:t>
            </a:r>
          </a:p>
          <a:p>
            <a:pPr algn="ctr"/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Coordinator</a:t>
            </a:r>
          </a:p>
        </p:txBody>
      </p:sp>
      <p:sp>
        <p:nvSpPr>
          <p:cNvPr id="159" name="Rounded Rectangle 158"/>
          <p:cNvSpPr/>
          <p:nvPr/>
        </p:nvSpPr>
        <p:spPr>
          <a:xfrm>
            <a:off x="11121964" y="367025"/>
            <a:ext cx="1037298" cy="50006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164" name="Rounded Rectangle 163"/>
          <p:cNvSpPr/>
          <p:nvPr/>
        </p:nvSpPr>
        <p:spPr>
          <a:xfrm>
            <a:off x="11156041" y="969807"/>
            <a:ext cx="1003221" cy="50006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166" name="TextBox 165"/>
          <p:cNvSpPr txBox="1"/>
          <p:nvPr/>
        </p:nvSpPr>
        <p:spPr>
          <a:xfrm>
            <a:off x="11009144" y="338501"/>
            <a:ext cx="126223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Ann Marie Parsons</a:t>
            </a:r>
          </a:p>
          <a:p>
            <a:pPr algn="ctr"/>
            <a:r>
              <a:rPr lang="en-US" sz="90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Scouting for Food</a:t>
            </a:r>
          </a:p>
          <a:p>
            <a:pPr algn="ctr"/>
            <a:r>
              <a:rPr lang="en-US" sz="90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Coordinator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0221" y="3738590"/>
            <a:ext cx="6880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accent6">
                    <a:lumMod val="75000"/>
                  </a:schemeClr>
                </a:solidFill>
                <a:latin typeface="Kristen ITC" panose="03050502040202030202" pitchFamily="66" charset="0"/>
              </a:rPr>
              <a:t>Name</a:t>
            </a:r>
          </a:p>
        </p:txBody>
      </p:sp>
      <p:cxnSp>
        <p:nvCxnSpPr>
          <p:cNvPr id="170" name="Straight Connector 169">
            <a:extLst>
              <a:ext uri="{FF2B5EF4-FFF2-40B4-BE49-F238E27FC236}">
                <a16:creationId xmlns:a16="http://schemas.microsoft.com/office/drawing/2014/main" id="{354709F7-67A4-4942-B908-64F33835FD7E}"/>
              </a:ext>
            </a:extLst>
          </p:cNvPr>
          <p:cNvCxnSpPr/>
          <p:nvPr/>
        </p:nvCxnSpPr>
        <p:spPr>
          <a:xfrm>
            <a:off x="622656" y="2183798"/>
            <a:ext cx="0" cy="15299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4" name="Group 113"/>
          <p:cNvGrpSpPr/>
          <p:nvPr/>
        </p:nvGrpSpPr>
        <p:grpSpPr>
          <a:xfrm>
            <a:off x="101278" y="2308344"/>
            <a:ext cx="1041799" cy="500062"/>
            <a:chOff x="383954" y="2714625"/>
            <a:chExt cx="1107996" cy="500062"/>
          </a:xfrm>
        </p:grpSpPr>
        <p:sp>
          <p:nvSpPr>
            <p:cNvPr id="11" name="Rounded Rectangle 10"/>
            <p:cNvSpPr/>
            <p:nvPr/>
          </p:nvSpPr>
          <p:spPr>
            <a:xfrm>
              <a:off x="390123" y="2714625"/>
              <a:ext cx="1080817" cy="500062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>
                <a:solidFill>
                  <a:schemeClr val="tx1"/>
                </a:solidFill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83954" y="2761389"/>
              <a:ext cx="110799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Cleve </a:t>
              </a:r>
              <a:r>
                <a:rPr lang="en-US" sz="9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Lisecki</a:t>
              </a:r>
              <a:endParaRPr lang="en-US" sz="9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US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ASM - </a:t>
              </a:r>
              <a:r>
                <a:rPr lang="en-US" sz="9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Brownsea</a:t>
              </a:r>
              <a:endParaRPr lang="en-US" sz="9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72" name="TextBox 171">
            <a:extLst>
              <a:ext uri="{FF2B5EF4-FFF2-40B4-BE49-F238E27FC236}">
                <a16:creationId xmlns:a16="http://schemas.microsoft.com/office/drawing/2014/main" id="{32A65DB2-FF15-4AC5-ADDA-93EE651ABDAA}"/>
              </a:ext>
            </a:extLst>
          </p:cNvPr>
          <p:cNvSpPr txBox="1"/>
          <p:nvPr/>
        </p:nvSpPr>
        <p:spPr>
          <a:xfrm>
            <a:off x="6520886" y="3747522"/>
            <a:ext cx="6880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accent5"/>
                </a:solidFill>
                <a:latin typeface="Kristen ITC" panose="03050502040202030202" pitchFamily="66" charset="0"/>
              </a:rPr>
              <a:t>Name</a:t>
            </a: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8517D76D-9F21-4791-9298-EDADB52B7A4D}"/>
              </a:ext>
            </a:extLst>
          </p:cNvPr>
          <p:cNvSpPr txBox="1"/>
          <p:nvPr/>
        </p:nvSpPr>
        <p:spPr>
          <a:xfrm>
            <a:off x="2669069" y="3751899"/>
            <a:ext cx="6880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accent4">
                    <a:lumMod val="75000"/>
                  </a:schemeClr>
                </a:solidFill>
                <a:latin typeface="Kristen ITC" panose="03050502040202030202" pitchFamily="66" charset="0"/>
              </a:rPr>
              <a:t>Name</a:t>
            </a: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1A513E12-41F1-4CB9-A288-55DC3A474158}"/>
              </a:ext>
            </a:extLst>
          </p:cNvPr>
          <p:cNvSpPr txBox="1"/>
          <p:nvPr/>
        </p:nvSpPr>
        <p:spPr>
          <a:xfrm>
            <a:off x="1523044" y="3744637"/>
            <a:ext cx="6880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accent2">
                    <a:lumMod val="50000"/>
                  </a:schemeClr>
                </a:solidFill>
                <a:latin typeface="Kristen ITC" panose="03050502040202030202" pitchFamily="66" charset="0"/>
              </a:rPr>
              <a:t>Name</a:t>
            </a: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93D66E6C-2E93-4E94-8D5F-5DB72304E149}"/>
              </a:ext>
            </a:extLst>
          </p:cNvPr>
          <p:cNvSpPr txBox="1"/>
          <p:nvPr/>
        </p:nvSpPr>
        <p:spPr>
          <a:xfrm>
            <a:off x="8059143" y="3749638"/>
            <a:ext cx="6880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7030A0"/>
                </a:solidFill>
                <a:latin typeface="Kristen ITC" panose="03050502040202030202" pitchFamily="66" charset="0"/>
              </a:rPr>
              <a:t>Name</a:t>
            </a:r>
          </a:p>
        </p:txBody>
      </p:sp>
      <p:sp>
        <p:nvSpPr>
          <p:cNvPr id="149" name="Date Placeholder 187">
            <a:extLst>
              <a:ext uri="{FF2B5EF4-FFF2-40B4-BE49-F238E27FC236}">
                <a16:creationId xmlns:a16="http://schemas.microsoft.com/office/drawing/2014/main" id="{37F49BA9-4320-4141-B93A-A08847E7F9E0}"/>
              </a:ext>
            </a:extLst>
          </p:cNvPr>
          <p:cNvSpPr txBox="1">
            <a:spLocks/>
          </p:cNvSpPr>
          <p:nvPr/>
        </p:nvSpPr>
        <p:spPr>
          <a:xfrm>
            <a:off x="9504297" y="659632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E2B9A7E-F513-4189-8AF6-53118ECC7A14}" type="datetime1">
              <a:rPr lang="en-US" i="1" smtClean="0">
                <a:solidFill>
                  <a:schemeClr val="tx1"/>
                </a:solidFill>
              </a:rPr>
              <a:pPr algn="r"/>
              <a:t>1/10/2020</a:t>
            </a:fld>
            <a:endParaRPr lang="en-US" i="1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FD6FBC-7F84-4287-ABB7-97F4859E6884}"/>
              </a:ext>
            </a:extLst>
          </p:cNvPr>
          <p:cNvSpPr txBox="1"/>
          <p:nvPr/>
        </p:nvSpPr>
        <p:spPr>
          <a:xfrm>
            <a:off x="62574" y="722611"/>
            <a:ext cx="51236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u="sng" dirty="0"/>
              <a:t>Vision</a:t>
            </a:r>
            <a:r>
              <a:rPr lang="en-US" sz="1200" dirty="0"/>
              <a:t>: </a:t>
            </a:r>
            <a:r>
              <a:rPr lang="en-US" sz="1200" i="1" dirty="0"/>
              <a:t>An adventurous troop producing great citizens and proud of our Eagles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E5FC1C3-3BBE-45C9-AB75-93C246BFFAAA}"/>
              </a:ext>
            </a:extLst>
          </p:cNvPr>
          <p:cNvSpPr/>
          <p:nvPr/>
        </p:nvSpPr>
        <p:spPr>
          <a:xfrm>
            <a:off x="57700" y="1132159"/>
            <a:ext cx="2849459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rgbClr val="22222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Eagle Scout Achievement</a:t>
            </a:r>
            <a:endParaRPr lang="en-US" sz="1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rgbClr val="22222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Scout meetings, outings, &amp; service projects highly attended</a:t>
            </a:r>
            <a:endParaRPr lang="en-US" sz="1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rgbClr val="22222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Troop size maintained</a:t>
            </a:r>
            <a:endParaRPr lang="en-US" sz="1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rgbClr val="22222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Robust High Adventure program sustained</a:t>
            </a:r>
            <a:endParaRPr lang="en-US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CE07880-C413-40AB-8B62-B12BFFE65C78}"/>
              </a:ext>
            </a:extLst>
          </p:cNvPr>
          <p:cNvSpPr/>
          <p:nvPr/>
        </p:nvSpPr>
        <p:spPr>
          <a:xfrm>
            <a:off x="58503" y="974345"/>
            <a:ext cx="114415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u="sng" dirty="0"/>
              <a:t>Goals for 2019 </a:t>
            </a: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78C42D79-BAE1-43AF-9907-8336359BBDB9}"/>
              </a:ext>
            </a:extLst>
          </p:cNvPr>
          <p:cNvSpPr/>
          <p:nvPr/>
        </p:nvSpPr>
        <p:spPr>
          <a:xfrm>
            <a:off x="2920047" y="1134927"/>
            <a:ext cx="206595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rgbClr val="22222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Outdoor-focused sustained</a:t>
            </a:r>
            <a:endParaRPr lang="en-US" sz="1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rgbClr val="22222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Teamwork strengthened</a:t>
            </a:r>
            <a:endParaRPr lang="en-US" sz="1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rgbClr val="22222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Scouting remains FUN</a:t>
            </a:r>
            <a:endParaRPr lang="en-US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AB7EFAB-0861-44D6-9382-C074EC8A9CB3}"/>
              </a:ext>
            </a:extLst>
          </p:cNvPr>
          <p:cNvSpPr txBox="1"/>
          <p:nvPr/>
        </p:nvSpPr>
        <p:spPr>
          <a:xfrm>
            <a:off x="3149738" y="1771236"/>
            <a:ext cx="135165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i="1" dirty="0"/>
              <a:t>- authored by the PLC</a:t>
            </a:r>
          </a:p>
        </p:txBody>
      </p: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C71CCFBC-E2A0-428D-AD53-5ECD17ED1AC7}"/>
              </a:ext>
            </a:extLst>
          </p:cNvPr>
          <p:cNvCxnSpPr>
            <a:cxnSpLocks/>
          </p:cNvCxnSpPr>
          <p:nvPr/>
        </p:nvCxnSpPr>
        <p:spPr>
          <a:xfrm flipH="1">
            <a:off x="8861678" y="2183499"/>
            <a:ext cx="2729" cy="69603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Rounded Rectangle 28">
            <a:extLst>
              <a:ext uri="{FF2B5EF4-FFF2-40B4-BE49-F238E27FC236}">
                <a16:creationId xmlns:a16="http://schemas.microsoft.com/office/drawing/2014/main" id="{FF7C6DE1-5043-40E2-A2B2-207E66550699}"/>
              </a:ext>
            </a:extLst>
          </p:cNvPr>
          <p:cNvSpPr>
            <a:spLocks/>
          </p:cNvSpPr>
          <p:nvPr/>
        </p:nvSpPr>
        <p:spPr>
          <a:xfrm>
            <a:off x="8521322" y="2858528"/>
            <a:ext cx="809984" cy="50006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11319DE9-B643-4218-B88C-F7E4EFA7701E}"/>
              </a:ext>
            </a:extLst>
          </p:cNvPr>
          <p:cNvSpPr txBox="1"/>
          <p:nvPr/>
        </p:nvSpPr>
        <p:spPr>
          <a:xfrm>
            <a:off x="8456964" y="2912508"/>
            <a:ext cx="9028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Sean Curtin</a:t>
            </a:r>
          </a:p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JASM</a:t>
            </a:r>
          </a:p>
        </p:txBody>
      </p:sp>
      <p:sp>
        <p:nvSpPr>
          <p:cNvPr id="157" name="Rounded Rectangle 73">
            <a:extLst>
              <a:ext uri="{FF2B5EF4-FFF2-40B4-BE49-F238E27FC236}">
                <a16:creationId xmlns:a16="http://schemas.microsoft.com/office/drawing/2014/main" id="{5058C8BF-24AF-4E5C-81F5-04D597043504}"/>
              </a:ext>
            </a:extLst>
          </p:cNvPr>
          <p:cNvSpPr/>
          <p:nvPr/>
        </p:nvSpPr>
        <p:spPr>
          <a:xfrm>
            <a:off x="10746743" y="5616067"/>
            <a:ext cx="1338263" cy="50006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D553658E-5B4E-4031-9F29-817F4AAAD9B0}"/>
              </a:ext>
            </a:extLst>
          </p:cNvPr>
          <p:cNvSpPr txBox="1"/>
          <p:nvPr/>
        </p:nvSpPr>
        <p:spPr>
          <a:xfrm>
            <a:off x="10986621" y="5674766"/>
            <a:ext cx="8883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Dash Smith</a:t>
            </a:r>
          </a:p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Historian</a:t>
            </a:r>
          </a:p>
        </p:txBody>
      </p:sp>
      <p:sp>
        <p:nvSpPr>
          <p:cNvPr id="177" name="Rounded Rectangle 16">
            <a:extLst>
              <a:ext uri="{FF2B5EF4-FFF2-40B4-BE49-F238E27FC236}">
                <a16:creationId xmlns:a16="http://schemas.microsoft.com/office/drawing/2014/main" id="{E81CFDAE-F0EC-4B30-BAA8-ED463DA039C0}"/>
              </a:ext>
            </a:extLst>
          </p:cNvPr>
          <p:cNvSpPr/>
          <p:nvPr/>
        </p:nvSpPr>
        <p:spPr>
          <a:xfrm>
            <a:off x="9282054" y="6185889"/>
            <a:ext cx="1338263" cy="50006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8F4422E4-8E10-4175-9081-C60094F5C061}"/>
              </a:ext>
            </a:extLst>
          </p:cNvPr>
          <p:cNvSpPr txBox="1"/>
          <p:nvPr/>
        </p:nvSpPr>
        <p:spPr>
          <a:xfrm>
            <a:off x="9388379" y="6176497"/>
            <a:ext cx="113845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Matt McCaskill</a:t>
            </a:r>
          </a:p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Matthew Eggert</a:t>
            </a:r>
          </a:p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Troop Guides</a:t>
            </a:r>
          </a:p>
        </p:txBody>
      </p:sp>
      <p:sp>
        <p:nvSpPr>
          <p:cNvPr id="205" name="Rounded Rectangle 16">
            <a:extLst>
              <a:ext uri="{FF2B5EF4-FFF2-40B4-BE49-F238E27FC236}">
                <a16:creationId xmlns:a16="http://schemas.microsoft.com/office/drawing/2014/main" id="{1E79A6DD-E1D5-4C37-B6CD-F7CE147B6F7C}"/>
              </a:ext>
            </a:extLst>
          </p:cNvPr>
          <p:cNvSpPr/>
          <p:nvPr/>
        </p:nvSpPr>
        <p:spPr>
          <a:xfrm>
            <a:off x="10756178" y="6188655"/>
            <a:ext cx="1338263" cy="50006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378FF538-8D93-49DD-86E5-E7BB702918FC}"/>
              </a:ext>
            </a:extLst>
          </p:cNvPr>
          <p:cNvSpPr txBox="1"/>
          <p:nvPr/>
        </p:nvSpPr>
        <p:spPr>
          <a:xfrm>
            <a:off x="10767927" y="6231517"/>
            <a:ext cx="13276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Andy Helvey</a:t>
            </a:r>
          </a:p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OA Representative</a:t>
            </a:r>
          </a:p>
        </p:txBody>
      </p:sp>
      <p:sp>
        <p:nvSpPr>
          <p:cNvPr id="207" name="Rounded Rectangle 7">
            <a:extLst>
              <a:ext uri="{FF2B5EF4-FFF2-40B4-BE49-F238E27FC236}">
                <a16:creationId xmlns:a16="http://schemas.microsoft.com/office/drawing/2014/main" id="{DD88B083-E357-4D3B-B104-9548D6081141}"/>
              </a:ext>
            </a:extLst>
          </p:cNvPr>
          <p:cNvSpPr>
            <a:spLocks/>
          </p:cNvSpPr>
          <p:nvPr/>
        </p:nvSpPr>
        <p:spPr>
          <a:xfrm>
            <a:off x="6815869" y="2295635"/>
            <a:ext cx="875051" cy="50006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B372EE95-C307-4CFA-855B-1BC8CC77DCC9}"/>
              </a:ext>
            </a:extLst>
          </p:cNvPr>
          <p:cNvSpPr txBox="1"/>
          <p:nvPr/>
        </p:nvSpPr>
        <p:spPr>
          <a:xfrm>
            <a:off x="6926216" y="2134205"/>
            <a:ext cx="81304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Joe </a:t>
            </a:r>
            <a:r>
              <a:rPr lang="en-US" sz="800" b="1" dirty="0" err="1">
                <a:latin typeface="Arial" panose="020B0604020202020204" pitchFamily="34" charset="0"/>
                <a:cs typeface="Arial" panose="020B0604020202020204" pitchFamily="34" charset="0"/>
              </a:rPr>
              <a:t>Gattuso</a:t>
            </a:r>
            <a:endParaRPr 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ASM – Camp</a:t>
            </a:r>
          </a:p>
          <a:p>
            <a:pPr algn="ctr"/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Rodney</a:t>
            </a:r>
          </a:p>
          <a:p>
            <a:pPr algn="ctr"/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Coordinator</a:t>
            </a: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19D1AFE3-8C9E-4300-9382-CE84723434AC}"/>
              </a:ext>
            </a:extLst>
          </p:cNvPr>
          <p:cNvSpPr txBox="1"/>
          <p:nvPr/>
        </p:nvSpPr>
        <p:spPr>
          <a:xfrm>
            <a:off x="11065035" y="1001746"/>
            <a:ext cx="1178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Dennis Lindell</a:t>
            </a:r>
          </a:p>
          <a:p>
            <a:pPr algn="ctr"/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Troop OA Advisor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F97DF830-251F-473D-9A22-71D151406802}"/>
              </a:ext>
            </a:extLst>
          </p:cNvPr>
          <p:cNvSpPr txBox="1"/>
          <p:nvPr/>
        </p:nvSpPr>
        <p:spPr>
          <a:xfrm>
            <a:off x="5135258" y="3734673"/>
            <a:ext cx="6880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C00000"/>
                </a:solidFill>
                <a:latin typeface="Kristen ITC" panose="03050502040202030202" pitchFamily="66" charset="0"/>
              </a:rPr>
              <a:t>Name</a:t>
            </a:r>
            <a:endParaRPr lang="en-US" sz="1400" b="1" dirty="0">
              <a:solidFill>
                <a:schemeClr val="accent6">
                  <a:lumMod val="75000"/>
                </a:schemeClr>
              </a:solidFill>
              <a:latin typeface="Kristen ITC" panose="03050502040202030202" pitchFamily="66" charset="0"/>
            </a:endParaRPr>
          </a:p>
        </p:txBody>
      </p:sp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A86141A3-F5C5-49F4-BECB-3C2CCD6D242F}"/>
              </a:ext>
            </a:extLst>
          </p:cNvPr>
          <p:cNvCxnSpPr/>
          <p:nvPr/>
        </p:nvCxnSpPr>
        <p:spPr>
          <a:xfrm>
            <a:off x="3003599" y="3662652"/>
            <a:ext cx="0" cy="12068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8" name="Rounded Rectangle 13">
            <a:extLst>
              <a:ext uri="{FF2B5EF4-FFF2-40B4-BE49-F238E27FC236}">
                <a16:creationId xmlns:a16="http://schemas.microsoft.com/office/drawing/2014/main" id="{E454ECEA-EE60-4467-8705-45A952D47E45}"/>
              </a:ext>
            </a:extLst>
          </p:cNvPr>
          <p:cNvSpPr/>
          <p:nvPr/>
        </p:nvSpPr>
        <p:spPr>
          <a:xfrm>
            <a:off x="3567144" y="4029366"/>
            <a:ext cx="1052038" cy="50006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E292853E-324F-454E-A4ED-85013103B2D1}"/>
              </a:ext>
            </a:extLst>
          </p:cNvPr>
          <p:cNvSpPr txBox="1"/>
          <p:nvPr/>
        </p:nvSpPr>
        <p:spPr>
          <a:xfrm>
            <a:off x="3604174" y="4009743"/>
            <a:ext cx="10266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Michael Frye</a:t>
            </a:r>
          </a:p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Patrol Leader</a:t>
            </a:r>
          </a:p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0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 Class</a:t>
            </a:r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A8CD1EA9-1554-4C95-932B-C12B406B8EF0}"/>
              </a:ext>
            </a:extLst>
          </p:cNvPr>
          <p:cNvSpPr txBox="1"/>
          <p:nvPr/>
        </p:nvSpPr>
        <p:spPr>
          <a:xfrm>
            <a:off x="2446250" y="4624461"/>
            <a:ext cx="1364476" cy="116955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 Adler Howell - APL</a:t>
            </a:r>
          </a:p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Jack Adamson </a:t>
            </a:r>
          </a:p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Mitchell Christ</a:t>
            </a:r>
          </a:p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Hunter Edwards   </a:t>
            </a:r>
          </a:p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Davis Johnson</a:t>
            </a:r>
          </a:p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Jack Mitchell</a:t>
            </a:r>
          </a:p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Dash Smith          </a:t>
            </a:r>
          </a:p>
        </p:txBody>
      </p:sp>
      <p:sp>
        <p:nvSpPr>
          <p:cNvPr id="198" name="Title 1">
            <a:extLst>
              <a:ext uri="{FF2B5EF4-FFF2-40B4-BE49-F238E27FC236}">
                <a16:creationId xmlns:a16="http://schemas.microsoft.com/office/drawing/2014/main" id="{0939623D-D26B-4F46-8CB0-FF5EBED4D67E}"/>
              </a:ext>
            </a:extLst>
          </p:cNvPr>
          <p:cNvSpPr txBox="1">
            <a:spLocks/>
          </p:cNvSpPr>
          <p:nvPr/>
        </p:nvSpPr>
        <p:spPr>
          <a:xfrm>
            <a:off x="6692229" y="40170"/>
            <a:ext cx="1944075" cy="38615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/>
              <a:t>Core Members (</a:t>
            </a:r>
            <a:r>
              <a:rPr lang="en-US" sz="1400" b="1" dirty="0" err="1"/>
              <a:t>Trng</a:t>
            </a:r>
            <a:r>
              <a:rPr lang="en-US" sz="1400" b="1" dirty="0"/>
              <a:t> </a:t>
            </a:r>
            <a:r>
              <a:rPr lang="en-US" sz="1400" b="1" dirty="0" err="1"/>
              <a:t>Reqd</a:t>
            </a:r>
            <a:r>
              <a:rPr lang="en-US" sz="1400" b="1" dirty="0"/>
              <a:t>)</a:t>
            </a:r>
          </a:p>
        </p:txBody>
      </p:sp>
      <p:sp>
        <p:nvSpPr>
          <p:cNvPr id="203" name="Title 1">
            <a:extLst>
              <a:ext uri="{FF2B5EF4-FFF2-40B4-BE49-F238E27FC236}">
                <a16:creationId xmlns:a16="http://schemas.microsoft.com/office/drawing/2014/main" id="{9B6BCFD7-3A1A-41C5-A6AA-5FF2FB6D7651}"/>
              </a:ext>
            </a:extLst>
          </p:cNvPr>
          <p:cNvSpPr txBox="1">
            <a:spLocks/>
          </p:cNvSpPr>
          <p:nvPr/>
        </p:nvSpPr>
        <p:spPr>
          <a:xfrm>
            <a:off x="9638613" y="21178"/>
            <a:ext cx="1676249" cy="38615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/>
              <a:t>Support Members</a:t>
            </a:r>
          </a:p>
        </p:txBody>
      </p:sp>
      <p:sp>
        <p:nvSpPr>
          <p:cNvPr id="204" name="Rounded Rectangle 190">
            <a:extLst>
              <a:ext uri="{FF2B5EF4-FFF2-40B4-BE49-F238E27FC236}">
                <a16:creationId xmlns:a16="http://schemas.microsoft.com/office/drawing/2014/main" id="{CF62490F-7F94-4122-9436-D65513CE8AE0}"/>
              </a:ext>
            </a:extLst>
          </p:cNvPr>
          <p:cNvSpPr/>
          <p:nvPr/>
        </p:nvSpPr>
        <p:spPr>
          <a:xfrm>
            <a:off x="7842971" y="960674"/>
            <a:ext cx="1059475" cy="50006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7471CFE0-EEDE-4CE7-941B-030699765800}"/>
              </a:ext>
            </a:extLst>
          </p:cNvPr>
          <p:cNvSpPr txBox="1"/>
          <p:nvPr/>
        </p:nvSpPr>
        <p:spPr>
          <a:xfrm>
            <a:off x="7841154" y="955948"/>
            <a:ext cx="106311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Frank Jessup</a:t>
            </a:r>
          </a:p>
          <a:p>
            <a:pPr algn="ctr"/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Outdoor </a:t>
            </a:r>
            <a:r>
              <a:rPr lang="en-US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Equipt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Coordinator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079271E5-1CF4-4C05-8A20-5775ABA63E05}"/>
              </a:ext>
            </a:extLst>
          </p:cNvPr>
          <p:cNvCxnSpPr>
            <a:cxnSpLocks/>
          </p:cNvCxnSpPr>
          <p:nvPr/>
        </p:nvCxnSpPr>
        <p:spPr>
          <a:xfrm>
            <a:off x="8931569" y="235253"/>
            <a:ext cx="20640" cy="1898531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0" name="Rounded Rectangle 5">
            <a:extLst>
              <a:ext uri="{FF2B5EF4-FFF2-40B4-BE49-F238E27FC236}">
                <a16:creationId xmlns:a16="http://schemas.microsoft.com/office/drawing/2014/main" id="{90D55FAA-B320-48C8-BDDE-5BAD12914FF8}"/>
              </a:ext>
            </a:extLst>
          </p:cNvPr>
          <p:cNvSpPr>
            <a:spLocks/>
          </p:cNvSpPr>
          <p:nvPr/>
        </p:nvSpPr>
        <p:spPr>
          <a:xfrm>
            <a:off x="2256135" y="2320610"/>
            <a:ext cx="1028779" cy="50006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E28141E3-7D42-4931-9A41-76F9110B2B68}"/>
              </a:ext>
            </a:extLst>
          </p:cNvPr>
          <p:cNvSpPr txBox="1"/>
          <p:nvPr/>
        </p:nvSpPr>
        <p:spPr>
          <a:xfrm>
            <a:off x="2212335" y="2375497"/>
            <a:ext cx="11272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Will Johnson</a:t>
            </a:r>
          </a:p>
          <a:p>
            <a:pPr algn="ctr"/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ASM - 2nd Class</a:t>
            </a:r>
          </a:p>
        </p:txBody>
      </p:sp>
      <p:grpSp>
        <p:nvGrpSpPr>
          <p:cNvPr id="215" name="Group 214">
            <a:extLst>
              <a:ext uri="{FF2B5EF4-FFF2-40B4-BE49-F238E27FC236}">
                <a16:creationId xmlns:a16="http://schemas.microsoft.com/office/drawing/2014/main" id="{7448E29E-D59F-468B-927B-E9968CA1093E}"/>
              </a:ext>
            </a:extLst>
          </p:cNvPr>
          <p:cNvGrpSpPr/>
          <p:nvPr/>
        </p:nvGrpSpPr>
        <p:grpSpPr>
          <a:xfrm>
            <a:off x="10643273" y="2100462"/>
            <a:ext cx="1028096" cy="508162"/>
            <a:chOff x="7905276" y="444489"/>
            <a:chExt cx="1028096" cy="508162"/>
          </a:xfrm>
        </p:grpSpPr>
        <p:sp>
          <p:nvSpPr>
            <p:cNvPr id="216" name="Rounded Rectangle 137">
              <a:extLst>
                <a:ext uri="{FF2B5EF4-FFF2-40B4-BE49-F238E27FC236}">
                  <a16:creationId xmlns:a16="http://schemas.microsoft.com/office/drawing/2014/main" id="{604E1390-5A00-447F-A348-F000DC76FC72}"/>
                </a:ext>
              </a:extLst>
            </p:cNvPr>
            <p:cNvSpPr/>
            <p:nvPr/>
          </p:nvSpPr>
          <p:spPr>
            <a:xfrm>
              <a:off x="7905276" y="452589"/>
              <a:ext cx="1028096" cy="500062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217" name="TextBox 216">
              <a:extLst>
                <a:ext uri="{FF2B5EF4-FFF2-40B4-BE49-F238E27FC236}">
                  <a16:creationId xmlns:a16="http://schemas.microsoft.com/office/drawing/2014/main" id="{CAB1C8FC-5166-4823-B5A0-ADAAF8BFC865}"/>
                </a:ext>
              </a:extLst>
            </p:cNvPr>
            <p:cNvSpPr txBox="1"/>
            <p:nvPr/>
          </p:nvSpPr>
          <p:spPr>
            <a:xfrm>
              <a:off x="7969028" y="444489"/>
              <a:ext cx="883575" cy="5078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Rich Cooper</a:t>
              </a:r>
            </a:p>
            <a:p>
              <a:pPr algn="ctr"/>
              <a:r>
                <a:rPr lang="en-US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Life-to-Eagle</a:t>
              </a:r>
            </a:p>
            <a:p>
              <a:pPr algn="ctr"/>
              <a:r>
                <a:rPr lang="en-US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Mentor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4D916B74-8BE0-4878-96A2-2DA5E9415A7B}"/>
              </a:ext>
            </a:extLst>
          </p:cNvPr>
          <p:cNvGrpSpPr/>
          <p:nvPr/>
        </p:nvGrpSpPr>
        <p:grpSpPr>
          <a:xfrm>
            <a:off x="9532932" y="2109850"/>
            <a:ext cx="1051805" cy="507831"/>
            <a:chOff x="7852138" y="1539107"/>
            <a:chExt cx="1051805" cy="507831"/>
          </a:xfrm>
        </p:grpSpPr>
        <p:sp>
          <p:nvSpPr>
            <p:cNvPr id="219" name="Rounded Rectangle 130">
              <a:extLst>
                <a:ext uri="{FF2B5EF4-FFF2-40B4-BE49-F238E27FC236}">
                  <a16:creationId xmlns:a16="http://schemas.microsoft.com/office/drawing/2014/main" id="{AA2118AD-49D9-4FF8-B962-9E706CB37F5B}"/>
                </a:ext>
              </a:extLst>
            </p:cNvPr>
            <p:cNvSpPr/>
            <p:nvPr/>
          </p:nvSpPr>
          <p:spPr>
            <a:xfrm>
              <a:off x="7852138" y="1539662"/>
              <a:ext cx="1051805" cy="500062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200" name="TextBox 199"/>
            <p:cNvSpPr txBox="1"/>
            <p:nvPr/>
          </p:nvSpPr>
          <p:spPr>
            <a:xfrm>
              <a:off x="7906911" y="1539107"/>
              <a:ext cx="934871" cy="5078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Rich Cooper</a:t>
              </a:r>
            </a:p>
            <a:p>
              <a:pPr algn="ctr"/>
              <a:r>
                <a:rPr lang="en-US" sz="9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CoH</a:t>
              </a:r>
              <a:r>
                <a:rPr lang="en-US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 Program</a:t>
              </a:r>
            </a:p>
            <a:p>
              <a:pPr algn="ctr"/>
              <a:r>
                <a:rPr lang="en-US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Coordinator</a:t>
              </a:r>
            </a:p>
          </p:txBody>
        </p:sp>
      </p:grpSp>
      <p:grpSp>
        <p:nvGrpSpPr>
          <p:cNvPr id="223" name="Group 222">
            <a:extLst>
              <a:ext uri="{FF2B5EF4-FFF2-40B4-BE49-F238E27FC236}">
                <a16:creationId xmlns:a16="http://schemas.microsoft.com/office/drawing/2014/main" id="{C9775853-4415-442A-A3B4-179E25001F96}"/>
              </a:ext>
            </a:extLst>
          </p:cNvPr>
          <p:cNvGrpSpPr/>
          <p:nvPr/>
        </p:nvGrpSpPr>
        <p:grpSpPr>
          <a:xfrm>
            <a:off x="10612847" y="2652854"/>
            <a:ext cx="1063112" cy="528670"/>
            <a:chOff x="7722450" y="844481"/>
            <a:chExt cx="1063112" cy="528670"/>
          </a:xfrm>
        </p:grpSpPr>
        <p:sp>
          <p:nvSpPr>
            <p:cNvPr id="224" name="Rounded Rectangle 137">
              <a:extLst>
                <a:ext uri="{FF2B5EF4-FFF2-40B4-BE49-F238E27FC236}">
                  <a16:creationId xmlns:a16="http://schemas.microsoft.com/office/drawing/2014/main" id="{A9DCA363-A78E-4407-9EBE-6F2978DCDC5D}"/>
                </a:ext>
              </a:extLst>
            </p:cNvPr>
            <p:cNvSpPr/>
            <p:nvPr/>
          </p:nvSpPr>
          <p:spPr>
            <a:xfrm>
              <a:off x="7757224" y="844481"/>
              <a:ext cx="1028096" cy="500062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225" name="TextBox 224">
              <a:extLst>
                <a:ext uri="{FF2B5EF4-FFF2-40B4-BE49-F238E27FC236}">
                  <a16:creationId xmlns:a16="http://schemas.microsoft.com/office/drawing/2014/main" id="{8E0D8A5A-1CEF-469D-83F7-35259F4E735A}"/>
                </a:ext>
              </a:extLst>
            </p:cNvPr>
            <p:cNvSpPr txBox="1"/>
            <p:nvPr/>
          </p:nvSpPr>
          <p:spPr>
            <a:xfrm>
              <a:off x="7722450" y="865320"/>
              <a:ext cx="1063112" cy="5078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Heather Eggert</a:t>
              </a:r>
            </a:p>
            <a:p>
              <a:pPr algn="ctr"/>
              <a:r>
                <a:rPr lang="en-US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Wreaths Across</a:t>
              </a:r>
            </a:p>
            <a:p>
              <a:pPr algn="ctr"/>
              <a:r>
                <a:rPr lang="en-US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America Coord</a:t>
              </a:r>
            </a:p>
          </p:txBody>
        </p:sp>
      </p:grpSp>
      <p:sp>
        <p:nvSpPr>
          <p:cNvPr id="26" name="Rounded Rectangle 25"/>
          <p:cNvSpPr/>
          <p:nvPr/>
        </p:nvSpPr>
        <p:spPr>
          <a:xfrm>
            <a:off x="5062305" y="3047405"/>
            <a:ext cx="1338263" cy="50006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TextBox 56"/>
          <p:cNvSpPr txBox="1"/>
          <p:nvPr/>
        </p:nvSpPr>
        <p:spPr>
          <a:xfrm>
            <a:off x="5016393" y="3104554"/>
            <a:ext cx="14334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William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Mochel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Senior Patrol Leader</a:t>
            </a:r>
          </a:p>
        </p:txBody>
      </p:sp>
    </p:spTree>
    <p:extLst>
      <p:ext uri="{BB962C8B-B14F-4D97-AF65-F5344CB8AC3E}">
        <p14:creationId xmlns:p14="http://schemas.microsoft.com/office/powerpoint/2010/main" val="28185707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2620" y="490450"/>
            <a:ext cx="5971827" cy="718371"/>
          </a:xfrm>
        </p:spPr>
        <p:txBody>
          <a:bodyPr>
            <a:normAutofit fontScale="90000"/>
          </a:bodyPr>
          <a:lstStyle/>
          <a:p>
            <a:r>
              <a:rPr lang="en-US" sz="3600" b="1" dirty="0"/>
              <a:t>BSA Troop 654</a:t>
            </a:r>
            <a:r>
              <a:rPr lang="en-US" sz="3200" b="1" dirty="0"/>
              <a:t/>
            </a:r>
            <a:br>
              <a:rPr lang="en-US" sz="3200" b="1" dirty="0"/>
            </a:br>
            <a:r>
              <a:rPr lang="en-US" sz="3200" b="1" dirty="0"/>
              <a:t>2019-2020 Major Milestone Activities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14459" y="1538135"/>
            <a:ext cx="1859311" cy="489364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defTabSz="1000125"/>
            <a:r>
              <a:rPr lang="en-US" sz="1200" b="1" i="1" u="sng" dirty="0">
                <a:latin typeface="Arial" panose="020B0604020202020204" pitchFamily="34" charset="0"/>
                <a:cs typeface="Arial" panose="020B0604020202020204" pitchFamily="34" charset="0"/>
              </a:rPr>
              <a:t>Outings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en-U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803275">
              <a:tabLst>
                <a:tab pos="1203325" algn="l"/>
              </a:tabLst>
            </a:pPr>
            <a:r>
              <a:rPr lang="en-US" sz="1200" strike="sngStrike" dirty="0">
                <a:latin typeface="Arial" panose="020B0604020202020204" pitchFamily="34" charset="0"/>
                <a:cs typeface="Arial" panose="020B0604020202020204" pitchFamily="34" charset="0"/>
              </a:rPr>
              <a:t>Ski Liberty Ski Trip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1200" strike="sngStrik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1200" strike="sngStrike" dirty="0" err="1">
                <a:latin typeface="Arial" panose="020B0604020202020204" pitchFamily="34" charset="0"/>
                <a:cs typeface="Arial" panose="020B0604020202020204" pitchFamily="34" charset="0"/>
              </a:rPr>
              <a:t>Sportrock</a:t>
            </a:r>
            <a:r>
              <a:rPr lang="en-US" sz="1200" strike="sngStrike" dirty="0">
                <a:latin typeface="Arial" panose="020B0604020202020204" pitchFamily="34" charset="0"/>
                <a:cs typeface="Arial" panose="020B0604020202020204" pitchFamily="34" charset="0"/>
              </a:rPr>
              <a:t> Lock-In</a:t>
            </a:r>
          </a:p>
          <a:p>
            <a:r>
              <a:rPr lang="en-US" sz="1200" strike="sngStrike" dirty="0">
                <a:latin typeface="Arial" panose="020B0604020202020204" pitchFamily="34" charset="0"/>
                <a:cs typeface="Arial" panose="020B0604020202020204" pitchFamily="34" charset="0"/>
              </a:rPr>
              <a:t>Orienteering Overnight </a:t>
            </a:r>
          </a:p>
          <a:p>
            <a:r>
              <a:rPr lang="en-US" sz="1200" strike="sngStrike" dirty="0">
                <a:latin typeface="Arial" panose="020B0604020202020204" pitchFamily="34" charset="0"/>
                <a:cs typeface="Arial" panose="020B0604020202020204" pitchFamily="34" charset="0"/>
              </a:rPr>
              <a:t>Sandy Springs Zipline</a:t>
            </a:r>
          </a:p>
          <a:p>
            <a:r>
              <a:rPr lang="en-US" sz="1200" strike="sngStrike" dirty="0">
                <a:latin typeface="Arial" panose="020B0604020202020204" pitchFamily="34" charset="0"/>
                <a:cs typeface="Arial" panose="020B0604020202020204" pitchFamily="34" charset="0"/>
              </a:rPr>
              <a:t>Afloat MB Camp</a:t>
            </a:r>
          </a:p>
          <a:p>
            <a:r>
              <a:rPr lang="en-US" sz="1200" strike="sngStrike" dirty="0">
                <a:latin typeface="Arial" panose="020B0604020202020204" pitchFamily="34" charset="0"/>
                <a:cs typeface="Arial" panose="020B0604020202020204" pitchFamily="34" charset="0"/>
              </a:rPr>
              <a:t>Devil’s Staircase Hiking</a:t>
            </a:r>
          </a:p>
          <a:p>
            <a:r>
              <a:rPr lang="en-US" sz="1200" strike="sngStrike" dirty="0">
                <a:latin typeface="Arial" panose="020B0604020202020204" pitchFamily="34" charset="0"/>
                <a:cs typeface="Arial" panose="020B0604020202020204" pitchFamily="34" charset="0"/>
              </a:rPr>
              <a:t>Bike Trip</a:t>
            </a:r>
          </a:p>
          <a:p>
            <a:r>
              <a:rPr lang="en-US" sz="1200" strike="sngStrike" dirty="0">
                <a:latin typeface="Arial" panose="020B0604020202020204" pitchFamily="34" charset="0"/>
                <a:cs typeface="Arial" panose="020B0604020202020204" pitchFamily="34" charset="0"/>
              </a:rPr>
              <a:t>Camp Rodney</a:t>
            </a:r>
          </a:p>
          <a:p>
            <a:r>
              <a:rPr lang="en-US" sz="1200" strike="sngStrike" dirty="0">
                <a:latin typeface="Arial" panose="020B0604020202020204" pitchFamily="34" charset="0"/>
                <a:cs typeface="Arial" panose="020B0604020202020204" pitchFamily="34" charset="0"/>
              </a:rPr>
              <a:t>Philmont</a:t>
            </a:r>
          </a:p>
          <a:p>
            <a:r>
              <a:rPr lang="en-US" sz="1200" strike="sngStrike" dirty="0">
                <a:latin typeface="Arial" panose="020B0604020202020204" pitchFamily="34" charset="0"/>
                <a:cs typeface="Arial" panose="020B0604020202020204" pitchFamily="34" charset="0"/>
              </a:rPr>
              <a:t>Beach Camping</a:t>
            </a:r>
          </a:p>
          <a:p>
            <a:r>
              <a:rPr lang="en-US" sz="1200" strike="sngStrike" dirty="0">
                <a:latin typeface="Arial" panose="020B0604020202020204" pitchFamily="34" charset="0"/>
                <a:cs typeface="Arial" panose="020B0604020202020204" pitchFamily="34" charset="0"/>
              </a:rPr>
              <a:t>Mallow’s Bay Canoeing</a:t>
            </a:r>
          </a:p>
          <a:p>
            <a:r>
              <a:rPr lang="en-US" sz="1200" strike="sngStrike" dirty="0">
                <a:latin typeface="Arial" panose="020B0604020202020204" pitchFamily="34" charset="0"/>
                <a:cs typeface="Arial" panose="020B0604020202020204" pitchFamily="34" charset="0"/>
              </a:rPr>
              <a:t>WW Rafting</a:t>
            </a:r>
          </a:p>
          <a:p>
            <a:r>
              <a:rPr lang="en-US" sz="1200" strike="sngStrike" dirty="0">
                <a:latin typeface="Arial" panose="020B0604020202020204" pitchFamily="34" charset="0"/>
                <a:cs typeface="Arial" panose="020B0604020202020204" pitchFamily="34" charset="0"/>
              </a:rPr>
              <a:t>Kings Dominion</a:t>
            </a:r>
          </a:p>
          <a:p>
            <a:r>
              <a:rPr lang="en-US" sz="1200" strike="sngStrike" dirty="0">
                <a:latin typeface="Arial" panose="020B0604020202020204" pitchFamily="34" charset="0"/>
                <a:cs typeface="Arial" panose="020B0604020202020204" pitchFamily="34" charset="0"/>
              </a:rPr>
              <a:t>Appalachian Trail</a:t>
            </a:r>
          </a:p>
          <a:p>
            <a:r>
              <a:rPr lang="en-US" sz="1200" strike="sngStrike" dirty="0">
                <a:latin typeface="Arial" panose="020B0604020202020204" pitchFamily="34" charset="0"/>
                <a:cs typeface="Arial" panose="020B0604020202020204" pitchFamily="34" charset="0"/>
              </a:rPr>
              <a:t>Valley Forge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Klondike Derby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Ski Trip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Orienteering Outing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Zipline Campout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Fishing Campout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Canoeing Trip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Bike trip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71E6E0DA-4195-4FA9-83CA-3F8FFDE60D31}"/>
              </a:ext>
            </a:extLst>
          </p:cNvPr>
          <p:cNvSpPr txBox="1"/>
          <p:nvPr/>
        </p:nvSpPr>
        <p:spPr>
          <a:xfrm>
            <a:off x="1749401" y="1542154"/>
            <a:ext cx="1170262" cy="489364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defTabSz="1000125"/>
            <a:r>
              <a:rPr lang="en-US" sz="1200" b="1" i="1" u="sng" dirty="0">
                <a:latin typeface="Arial" panose="020B0604020202020204" pitchFamily="34" charset="0"/>
                <a:cs typeface="Arial" panose="020B0604020202020204" pitchFamily="34" charset="0"/>
              </a:rPr>
              <a:t>Dates</a:t>
            </a:r>
          </a:p>
          <a:p>
            <a:pPr defTabSz="1000125"/>
            <a:r>
              <a:rPr lang="en-US" sz="1200" strike="sngStrike" dirty="0">
                <a:latin typeface="Arial" panose="020B0604020202020204" pitchFamily="34" charset="0"/>
                <a:cs typeface="Arial" panose="020B0604020202020204" pitchFamily="34" charset="0"/>
              </a:rPr>
              <a:t>25-27 Jan</a:t>
            </a:r>
          </a:p>
          <a:p>
            <a:pPr defTabSz="1000125"/>
            <a:r>
              <a:rPr lang="en-US" sz="1200" strike="sngStrike" dirty="0">
                <a:latin typeface="Arial" panose="020B0604020202020204" pitchFamily="34" charset="0"/>
                <a:cs typeface="Arial" panose="020B0604020202020204" pitchFamily="34" charset="0"/>
              </a:rPr>
              <a:t>2-3 Mar</a:t>
            </a:r>
          </a:p>
          <a:p>
            <a:pPr defTabSz="1000125"/>
            <a:r>
              <a:rPr lang="en-US" sz="1200" strike="sngStrike" dirty="0">
                <a:latin typeface="Arial" panose="020B0604020202020204" pitchFamily="34" charset="0"/>
                <a:cs typeface="Arial" panose="020B0604020202020204" pitchFamily="34" charset="0"/>
              </a:rPr>
              <a:t>22-23 Mar</a:t>
            </a:r>
          </a:p>
          <a:p>
            <a:pPr defTabSz="1000125"/>
            <a:r>
              <a:rPr lang="en-US" sz="1200" strike="sngStrike" dirty="0">
                <a:latin typeface="Arial" panose="020B0604020202020204" pitchFamily="34" charset="0"/>
                <a:cs typeface="Arial" panose="020B0604020202020204" pitchFamily="34" charset="0"/>
              </a:rPr>
              <a:t>6-7 Apr</a:t>
            </a:r>
          </a:p>
          <a:p>
            <a:pPr defTabSz="1000125"/>
            <a:r>
              <a:rPr lang="en-US" sz="1200" strike="sngStrike" dirty="0">
                <a:latin typeface="Arial" panose="020B0604020202020204" pitchFamily="34" charset="0"/>
                <a:cs typeface="Arial" panose="020B0604020202020204" pitchFamily="34" charset="0"/>
              </a:rPr>
              <a:t>27-28 Apr</a:t>
            </a:r>
          </a:p>
          <a:p>
            <a:pPr defTabSz="1000125"/>
            <a:r>
              <a:rPr lang="en-US" sz="1200" strike="sngStrike" dirty="0">
                <a:latin typeface="Arial" panose="020B0604020202020204" pitchFamily="34" charset="0"/>
                <a:cs typeface="Arial" panose="020B0604020202020204" pitchFamily="34" charset="0"/>
              </a:rPr>
              <a:t>18-19 May</a:t>
            </a:r>
          </a:p>
          <a:p>
            <a:pPr defTabSz="1000125"/>
            <a:r>
              <a:rPr lang="en-US" sz="1200" strike="sngStrike" dirty="0">
                <a:latin typeface="Arial" panose="020B0604020202020204" pitchFamily="34" charset="0"/>
                <a:cs typeface="Arial" panose="020B0604020202020204" pitchFamily="34" charset="0"/>
              </a:rPr>
              <a:t>7-9 Jun</a:t>
            </a:r>
          </a:p>
          <a:p>
            <a:pPr defTabSz="1000125"/>
            <a:r>
              <a:rPr lang="en-US" sz="1200" strike="sngStrike" dirty="0">
                <a:latin typeface="Arial" panose="020B0604020202020204" pitchFamily="34" charset="0"/>
                <a:cs typeface="Arial" panose="020B0604020202020204" pitchFamily="34" charset="0"/>
              </a:rPr>
              <a:t>23-29 Jun</a:t>
            </a:r>
          </a:p>
          <a:p>
            <a:pPr defTabSz="1000125"/>
            <a:r>
              <a:rPr lang="en-US" sz="1200" strike="sngStrike" dirty="0">
                <a:latin typeface="Arial" panose="020B0604020202020204" pitchFamily="34" charset="0"/>
                <a:cs typeface="Arial" panose="020B0604020202020204" pitchFamily="34" charset="0"/>
              </a:rPr>
              <a:t>4-17 Jul</a:t>
            </a:r>
          </a:p>
          <a:p>
            <a:pPr defTabSz="1000125"/>
            <a:r>
              <a:rPr lang="en-US" sz="1200" strike="sngStrike" dirty="0">
                <a:latin typeface="Arial" panose="020B0604020202020204" pitchFamily="34" charset="0"/>
                <a:cs typeface="Arial" panose="020B0604020202020204" pitchFamily="34" charset="0"/>
              </a:rPr>
              <a:t>7-8 Sep</a:t>
            </a:r>
          </a:p>
          <a:p>
            <a:pPr defTabSz="1000125"/>
            <a:r>
              <a:rPr lang="en-US" sz="1200" strike="sngStrike" dirty="0">
                <a:latin typeface="Arial" panose="020B0604020202020204" pitchFamily="34" charset="0"/>
                <a:cs typeface="Arial" panose="020B0604020202020204" pitchFamily="34" charset="0"/>
              </a:rPr>
              <a:t>21-22 Sep</a:t>
            </a:r>
          </a:p>
          <a:p>
            <a:pPr defTabSz="1000125"/>
            <a:r>
              <a:rPr lang="en-US" sz="1200" strike="sngStrike" dirty="0">
                <a:latin typeface="Arial" panose="020B0604020202020204" pitchFamily="34" charset="0"/>
                <a:cs typeface="Arial" panose="020B0604020202020204" pitchFamily="34" charset="0"/>
              </a:rPr>
              <a:t>18-20 Oct</a:t>
            </a:r>
          </a:p>
          <a:p>
            <a:pPr defTabSz="1000125"/>
            <a:r>
              <a:rPr lang="en-US" sz="1200" strike="sngStrike" dirty="0">
                <a:latin typeface="Arial" panose="020B0604020202020204" pitchFamily="34" charset="0"/>
                <a:cs typeface="Arial" panose="020B0604020202020204" pitchFamily="34" charset="0"/>
              </a:rPr>
              <a:t>25-27 Oct</a:t>
            </a:r>
          </a:p>
          <a:p>
            <a:pPr defTabSz="1000125"/>
            <a:r>
              <a:rPr lang="en-US" sz="1200" strike="sngStrike" dirty="0">
                <a:latin typeface="Arial" panose="020B0604020202020204" pitchFamily="34" charset="0"/>
                <a:cs typeface="Arial" panose="020B0604020202020204" pitchFamily="34" charset="0"/>
              </a:rPr>
              <a:t>2-4 Nov</a:t>
            </a:r>
          </a:p>
          <a:p>
            <a:pPr defTabSz="1000125"/>
            <a:r>
              <a:rPr lang="en-US" sz="1200" strike="sngStrike" dirty="0">
                <a:latin typeface="Arial" panose="020B0604020202020204" pitchFamily="34" charset="0"/>
                <a:cs typeface="Arial" panose="020B0604020202020204" pitchFamily="34" charset="0"/>
              </a:rPr>
              <a:t>14-15 Dec</a:t>
            </a:r>
          </a:p>
          <a:p>
            <a:pPr defTabSz="1000125"/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000125"/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000125"/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31 Jan-2 Feb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000125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21-23 Feb</a:t>
            </a:r>
          </a:p>
          <a:p>
            <a:pPr defTabSz="1000125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20-22 Mar(T)</a:t>
            </a:r>
          </a:p>
          <a:p>
            <a:pPr defTabSz="1000125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17-19 Apr</a:t>
            </a:r>
          </a:p>
          <a:p>
            <a:pPr defTabSz="1000125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1-3 May(T)</a:t>
            </a:r>
          </a:p>
          <a:p>
            <a:pPr defTabSz="1000125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22-25 May </a:t>
            </a:r>
          </a:p>
          <a:p>
            <a:pPr defTabSz="1000125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19-21 Jun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D159D691-E0E4-439E-A3BB-362E18B33F0A}"/>
              </a:ext>
            </a:extLst>
          </p:cNvPr>
          <p:cNvSpPr txBox="1"/>
          <p:nvPr/>
        </p:nvSpPr>
        <p:spPr>
          <a:xfrm>
            <a:off x="2779491" y="1538135"/>
            <a:ext cx="2792514" cy="507831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defTabSz="1000125"/>
            <a:r>
              <a:rPr lang="en-US" sz="1200" b="1" i="1" u="sng" dirty="0">
                <a:latin typeface="Arial" panose="020B0604020202020204" pitchFamily="34" charset="0"/>
                <a:cs typeface="Arial" panose="020B0604020202020204" pitchFamily="34" charset="0"/>
              </a:rPr>
              <a:t>SPL / ASPL</a:t>
            </a:r>
          </a:p>
          <a:p>
            <a:pPr defTabSz="1000125"/>
            <a:r>
              <a:rPr lang="en-US" sz="1200" strike="sngStrike" dirty="0">
                <a:latin typeface="Arial" panose="020B0604020202020204" pitchFamily="34" charset="0"/>
                <a:cs typeface="Arial" panose="020B0604020202020204" pitchFamily="34" charset="0"/>
              </a:rPr>
              <a:t>Charlie Santangelo/Jackson Foerster</a:t>
            </a:r>
          </a:p>
          <a:p>
            <a:pPr defTabSz="1000125"/>
            <a:r>
              <a:rPr lang="en-US" sz="1200" strike="sngStrike" dirty="0">
                <a:latin typeface="Arial" panose="020B0604020202020204" pitchFamily="34" charset="0"/>
                <a:cs typeface="Arial" panose="020B0604020202020204" pitchFamily="34" charset="0"/>
              </a:rPr>
              <a:t>N/A</a:t>
            </a:r>
          </a:p>
          <a:p>
            <a:pPr defTabSz="1000125"/>
            <a:r>
              <a:rPr lang="en-US" sz="1200" strike="sngStrike" dirty="0">
                <a:latin typeface="Arial" panose="020B0604020202020204" pitchFamily="34" charset="0"/>
                <a:cs typeface="Arial" panose="020B0604020202020204" pitchFamily="34" charset="0"/>
              </a:rPr>
              <a:t>Zach Allred</a:t>
            </a:r>
          </a:p>
          <a:p>
            <a:pPr defTabSz="1000125"/>
            <a:r>
              <a:rPr lang="en-US" sz="1200" strike="sngStrike" dirty="0">
                <a:latin typeface="Arial" panose="020B0604020202020204" pitchFamily="34" charset="0"/>
                <a:cs typeface="Arial" panose="020B0604020202020204" pitchFamily="34" charset="0"/>
              </a:rPr>
              <a:t>Bobby Boling</a:t>
            </a:r>
          </a:p>
          <a:p>
            <a:pPr defTabSz="1000125"/>
            <a:r>
              <a:rPr lang="en-US" sz="1200" strike="sngStrike" dirty="0">
                <a:latin typeface="Arial" panose="020B0604020202020204" pitchFamily="34" charset="0"/>
                <a:cs typeface="Arial" panose="020B0604020202020204" pitchFamily="34" charset="0"/>
              </a:rPr>
              <a:t>Max Doyle</a:t>
            </a:r>
          </a:p>
          <a:p>
            <a:pPr defTabSz="1000125"/>
            <a:r>
              <a:rPr lang="en-US" sz="1200" strike="sngStrike" dirty="0">
                <a:latin typeface="Arial" panose="020B0604020202020204" pitchFamily="34" charset="0"/>
                <a:cs typeface="Arial" panose="020B0604020202020204" pitchFamily="34" charset="0"/>
              </a:rPr>
              <a:t>Will </a:t>
            </a:r>
            <a:r>
              <a:rPr lang="en-US" sz="1200" strike="sngStrike" dirty="0" err="1">
                <a:latin typeface="Arial" panose="020B0604020202020204" pitchFamily="34" charset="0"/>
                <a:cs typeface="Arial" panose="020B0604020202020204" pitchFamily="34" charset="0"/>
              </a:rPr>
              <a:t>Mochel</a:t>
            </a:r>
            <a:endParaRPr lang="en-US" sz="1200" strike="sngStrik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000125"/>
            <a:r>
              <a:rPr lang="en-US" sz="1200" strike="sngStrike" dirty="0">
                <a:latin typeface="Arial" panose="020B0604020202020204" pitchFamily="34" charset="0"/>
                <a:cs typeface="Arial" panose="020B0604020202020204" pitchFamily="34" charset="0"/>
              </a:rPr>
              <a:t>Andy Helvey</a:t>
            </a:r>
          </a:p>
          <a:p>
            <a:pPr defTabSz="1000125"/>
            <a:r>
              <a:rPr lang="en-US" sz="1200" strike="sngStrike" dirty="0">
                <a:latin typeface="Arial" panose="020B0604020202020204" pitchFamily="34" charset="0"/>
                <a:cs typeface="Arial" panose="020B0604020202020204" pitchFamily="34" charset="0"/>
              </a:rPr>
              <a:t>Ronnie </a:t>
            </a:r>
            <a:r>
              <a:rPr lang="en-US" sz="1200" strike="sngStrike" dirty="0" err="1">
                <a:latin typeface="Arial" panose="020B0604020202020204" pitchFamily="34" charset="0"/>
                <a:cs typeface="Arial" panose="020B0604020202020204" pitchFamily="34" charset="0"/>
              </a:rPr>
              <a:t>Gattuso</a:t>
            </a:r>
            <a:endParaRPr lang="en-US" sz="1200" strike="sngStrik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000125"/>
            <a:r>
              <a:rPr lang="en-US" sz="1200" strike="sngStrike" dirty="0">
                <a:latin typeface="Arial" panose="020B0604020202020204" pitchFamily="34" charset="0"/>
                <a:cs typeface="Arial" panose="020B0604020202020204" pitchFamily="34" charset="0"/>
              </a:rPr>
              <a:t>Matthew Eggert</a:t>
            </a:r>
          </a:p>
          <a:p>
            <a:pPr defTabSz="1000125"/>
            <a:r>
              <a:rPr lang="en-US" sz="1200" strike="sngStrike" dirty="0">
                <a:latin typeface="Arial" panose="020B0604020202020204" pitchFamily="34" charset="0"/>
                <a:cs typeface="Arial" panose="020B0604020202020204" pitchFamily="34" charset="0"/>
              </a:rPr>
              <a:t>Ethan </a:t>
            </a:r>
            <a:r>
              <a:rPr lang="en-US" sz="1200" strike="sngStrike" dirty="0" err="1">
                <a:latin typeface="Arial" panose="020B0604020202020204" pitchFamily="34" charset="0"/>
                <a:cs typeface="Arial" panose="020B0604020202020204" pitchFamily="34" charset="0"/>
              </a:rPr>
              <a:t>Vitorovich</a:t>
            </a:r>
            <a:endParaRPr lang="en-US" sz="1200" strike="sngStrik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000125"/>
            <a:r>
              <a:rPr lang="en-US" sz="1200" strike="sngStrike" dirty="0">
                <a:latin typeface="Arial" panose="020B0604020202020204" pitchFamily="34" charset="0"/>
                <a:cs typeface="Arial" panose="020B0604020202020204" pitchFamily="34" charset="0"/>
              </a:rPr>
              <a:t>Nick Cooper</a:t>
            </a:r>
          </a:p>
          <a:p>
            <a:pPr defTabSz="1000125"/>
            <a:r>
              <a:rPr lang="en-US" sz="1200" strike="sngStrike" dirty="0">
                <a:latin typeface="Arial" panose="020B0604020202020204" pitchFamily="34" charset="0"/>
                <a:cs typeface="Arial" panose="020B0604020202020204" pitchFamily="34" charset="0"/>
              </a:rPr>
              <a:t>Ethan </a:t>
            </a:r>
            <a:r>
              <a:rPr lang="en-US" sz="1200" strike="sngStrike" dirty="0" err="1">
                <a:latin typeface="Arial" panose="020B0604020202020204" pitchFamily="34" charset="0"/>
                <a:cs typeface="Arial" panose="020B0604020202020204" pitchFamily="34" charset="0"/>
              </a:rPr>
              <a:t>Vitorovich</a:t>
            </a:r>
            <a:endParaRPr lang="en-US" sz="1200" strike="sngStrik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000125"/>
            <a:r>
              <a:rPr lang="en-US" sz="1200" strike="sngStrike" dirty="0">
                <a:latin typeface="Arial" panose="020B0604020202020204" pitchFamily="34" charset="0"/>
                <a:cs typeface="Arial" panose="020B0604020202020204" pitchFamily="34" charset="0"/>
              </a:rPr>
              <a:t>Andy Helvey</a:t>
            </a:r>
          </a:p>
          <a:p>
            <a:pPr defTabSz="1000125"/>
            <a:r>
              <a:rPr lang="en-US" sz="1200" strike="sngStrike" dirty="0">
                <a:latin typeface="Arial" panose="020B0604020202020204" pitchFamily="34" charset="0"/>
                <a:cs typeface="Arial" panose="020B0604020202020204" pitchFamily="34" charset="0"/>
              </a:rPr>
              <a:t>Jackson </a:t>
            </a:r>
            <a:r>
              <a:rPr lang="en-US" sz="1200" strike="sngStrike" dirty="0" err="1">
                <a:latin typeface="Arial" panose="020B0604020202020204" pitchFamily="34" charset="0"/>
                <a:cs typeface="Arial" panose="020B0604020202020204" pitchFamily="34" charset="0"/>
              </a:rPr>
              <a:t>Vitorovich</a:t>
            </a:r>
            <a:endParaRPr lang="en-US" sz="1200" strike="sngStrik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000125"/>
            <a:r>
              <a:rPr lang="en-US" sz="1200" strike="sngStrike" dirty="0">
                <a:latin typeface="Arial" panose="020B0604020202020204" pitchFamily="34" charset="0"/>
                <a:cs typeface="Arial" panose="020B0604020202020204" pitchFamily="34" charset="0"/>
              </a:rPr>
              <a:t>Jackson </a:t>
            </a:r>
            <a:r>
              <a:rPr lang="en-US" sz="1200" strike="sngStrike" dirty="0" err="1">
                <a:latin typeface="Arial" panose="020B0604020202020204" pitchFamily="34" charset="0"/>
                <a:cs typeface="Arial" panose="020B0604020202020204" pitchFamily="34" charset="0"/>
              </a:rPr>
              <a:t>Vitorovich</a:t>
            </a:r>
            <a:endParaRPr lang="en-US" sz="1200" strike="sngStrik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000125"/>
            <a:endParaRPr lang="en-US" sz="12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000125"/>
            <a:endParaRPr lang="en-US" sz="12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000125"/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Matthew Eggert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000125"/>
            <a:r>
              <a:rPr lang="en-US" sz="1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TBD</a:t>
            </a:r>
          </a:p>
          <a:p>
            <a:pPr defTabSz="1000125"/>
            <a:r>
              <a:rPr lang="en-US" sz="1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TBD</a:t>
            </a:r>
          </a:p>
          <a:p>
            <a:pPr defTabSz="1000125"/>
            <a:r>
              <a:rPr lang="en-US" sz="1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TBD</a:t>
            </a:r>
          </a:p>
          <a:p>
            <a:pPr defTabSz="1000125"/>
            <a:r>
              <a:rPr lang="en-US" sz="1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TBD</a:t>
            </a:r>
          </a:p>
          <a:p>
            <a:pPr defTabSz="1000125"/>
            <a:r>
              <a:rPr lang="en-US" sz="1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TBD</a:t>
            </a:r>
          </a:p>
          <a:p>
            <a:pPr defTabSz="1000125"/>
            <a:r>
              <a:rPr lang="en-US" sz="1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TBD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defTabSz="1000125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2987FE9F-1E26-444C-AFE9-43AA3D7B611E}"/>
              </a:ext>
            </a:extLst>
          </p:cNvPr>
          <p:cNvSpPr txBox="1"/>
          <p:nvPr/>
        </p:nvSpPr>
        <p:spPr>
          <a:xfrm>
            <a:off x="5415562" y="1544659"/>
            <a:ext cx="2792514" cy="507831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defTabSz="1000125"/>
            <a:r>
              <a:rPr lang="en-US" sz="1200" b="1" i="1" u="sng" dirty="0">
                <a:latin typeface="Arial" panose="020B0604020202020204" pitchFamily="34" charset="0"/>
                <a:cs typeface="Arial" panose="020B0604020202020204" pitchFamily="34" charset="0"/>
              </a:rPr>
              <a:t>2 Mentor Scouts (Star or Above) </a:t>
            </a:r>
            <a:r>
              <a:rPr lang="en-US" sz="1200" strike="sngStrike" dirty="0">
                <a:latin typeface="Arial" panose="020B0604020202020204" pitchFamily="34" charset="0"/>
                <a:cs typeface="Arial" panose="020B0604020202020204" pitchFamily="34" charset="0"/>
              </a:rPr>
              <a:t>Pierce Smith, Matt McCaskill</a:t>
            </a:r>
          </a:p>
          <a:p>
            <a:pPr defTabSz="1000125"/>
            <a:r>
              <a:rPr lang="en-US" sz="1200" strike="sngStrike" dirty="0">
                <a:latin typeface="Arial" panose="020B0604020202020204" pitchFamily="34" charset="0"/>
                <a:cs typeface="Arial" panose="020B0604020202020204" pitchFamily="34" charset="0"/>
              </a:rPr>
              <a:t>N/A</a:t>
            </a:r>
          </a:p>
          <a:p>
            <a:pPr defTabSz="1000125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N/A</a:t>
            </a:r>
          </a:p>
          <a:p>
            <a:pPr defTabSz="1000125"/>
            <a:r>
              <a:rPr lang="en-US" sz="1200" strike="sngStrike" dirty="0">
                <a:latin typeface="Arial" panose="020B0604020202020204" pitchFamily="34" charset="0"/>
                <a:cs typeface="Arial" panose="020B0604020202020204" pitchFamily="34" charset="0"/>
              </a:rPr>
              <a:t>Ian McLellan </a:t>
            </a:r>
          </a:p>
          <a:p>
            <a:pPr defTabSz="1000125"/>
            <a:r>
              <a:rPr lang="en-US" sz="1200" strike="sngStrike" dirty="0">
                <a:latin typeface="Arial" panose="020B0604020202020204" pitchFamily="34" charset="0"/>
                <a:cs typeface="Arial" panose="020B0604020202020204" pitchFamily="34" charset="0"/>
              </a:rPr>
              <a:t>N/A</a:t>
            </a:r>
          </a:p>
          <a:p>
            <a:pPr defTabSz="1000125"/>
            <a:r>
              <a:rPr lang="en-US" sz="1200" strike="sngStrike" dirty="0">
                <a:latin typeface="Arial" panose="020B0604020202020204" pitchFamily="34" charset="0"/>
                <a:cs typeface="Arial" panose="020B0604020202020204" pitchFamily="34" charset="0"/>
              </a:rPr>
              <a:t>Pierce Smith</a:t>
            </a:r>
          </a:p>
          <a:p>
            <a:pPr defTabSz="1000125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N/A</a:t>
            </a:r>
          </a:p>
          <a:p>
            <a:pPr defTabSz="1000125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N/A</a:t>
            </a:r>
          </a:p>
          <a:p>
            <a:pPr defTabSz="1000125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N/A</a:t>
            </a:r>
          </a:p>
          <a:p>
            <a:pPr defTabSz="1000125"/>
            <a:r>
              <a:rPr lang="en-US" sz="1200" strike="sngStrike" dirty="0">
                <a:latin typeface="Arial" panose="020B0604020202020204" pitchFamily="34" charset="0"/>
                <a:cs typeface="Arial" panose="020B0604020202020204" pitchFamily="34" charset="0"/>
              </a:rPr>
              <a:t>Ian McLellan, Pierce Smith</a:t>
            </a:r>
          </a:p>
          <a:p>
            <a:pPr defTabSz="1000125"/>
            <a:r>
              <a:rPr lang="en-US" sz="1200" strike="sngStrike" dirty="0">
                <a:latin typeface="Arial" panose="020B0604020202020204" pitchFamily="34" charset="0"/>
                <a:cs typeface="Arial" panose="020B0604020202020204" pitchFamily="34" charset="0"/>
              </a:rPr>
              <a:t>None</a:t>
            </a:r>
          </a:p>
          <a:p>
            <a:pPr defTabSz="1000125"/>
            <a:r>
              <a:rPr lang="en-US" sz="1200" strike="sngStrike" dirty="0">
                <a:latin typeface="Arial" panose="020B0604020202020204" pitchFamily="34" charset="0"/>
                <a:cs typeface="Arial" panose="020B0604020202020204" pitchFamily="34" charset="0"/>
              </a:rPr>
              <a:t>Pierce Smith</a:t>
            </a:r>
          </a:p>
          <a:p>
            <a:pPr defTabSz="1000125"/>
            <a:r>
              <a:rPr lang="en-US" sz="1200" strike="sngStrike" dirty="0">
                <a:latin typeface="Arial" panose="020B0604020202020204" pitchFamily="34" charset="0"/>
                <a:cs typeface="Arial" panose="020B0604020202020204" pitchFamily="34" charset="0"/>
              </a:rPr>
              <a:t>Matt McCaskill</a:t>
            </a:r>
          </a:p>
          <a:p>
            <a:pPr defTabSz="1000125"/>
            <a:r>
              <a:rPr lang="en-US" sz="1200" strike="sngStrike" dirty="0">
                <a:latin typeface="Arial" panose="020B0604020202020204" pitchFamily="34" charset="0"/>
                <a:cs typeface="Arial" panose="020B0604020202020204" pitchFamily="34" charset="0"/>
              </a:rPr>
              <a:t>Andy Helvey</a:t>
            </a:r>
          </a:p>
          <a:p>
            <a:pPr defTabSz="1000125"/>
            <a:r>
              <a:rPr lang="en-US" sz="1200" strike="sngStrike" dirty="0">
                <a:latin typeface="Arial" panose="020B0604020202020204" pitchFamily="34" charset="0"/>
                <a:cs typeface="Arial" panose="020B0604020202020204" pitchFamily="34" charset="0"/>
              </a:rPr>
              <a:t>Harry Smith</a:t>
            </a:r>
          </a:p>
          <a:p>
            <a:pPr defTabSz="1000125"/>
            <a:endParaRPr lang="en-US" sz="12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000125"/>
            <a:endParaRPr lang="en-US" sz="12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000125"/>
            <a:r>
              <a:rPr lang="en-US" sz="1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TBD</a:t>
            </a:r>
          </a:p>
          <a:p>
            <a:pPr defTabSz="1000125"/>
            <a:r>
              <a:rPr lang="en-US" sz="1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TBD</a:t>
            </a:r>
          </a:p>
          <a:p>
            <a:pPr defTabSz="1000125"/>
            <a:r>
              <a:rPr lang="en-US" sz="1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TBD</a:t>
            </a:r>
          </a:p>
          <a:p>
            <a:pPr defTabSz="1000125"/>
            <a:r>
              <a:rPr lang="en-US" sz="1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TBD</a:t>
            </a:r>
          </a:p>
          <a:p>
            <a:pPr defTabSz="1000125"/>
            <a:r>
              <a:rPr lang="en-US" sz="1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TBD</a:t>
            </a:r>
          </a:p>
          <a:p>
            <a:pPr defTabSz="1000125"/>
            <a:r>
              <a:rPr lang="en-US" sz="1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TBD</a:t>
            </a:r>
          </a:p>
          <a:p>
            <a:pPr defTabSz="1000125"/>
            <a:r>
              <a:rPr lang="en-US" sz="1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TBD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defTabSz="1000125"/>
            <a:r>
              <a:rPr lang="en-US" sz="1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505E140C-52D7-42D1-B6F0-3200EB0AF5A6}"/>
              </a:ext>
            </a:extLst>
          </p:cNvPr>
          <p:cNvSpPr txBox="1"/>
          <p:nvPr/>
        </p:nvSpPr>
        <p:spPr>
          <a:xfrm>
            <a:off x="7952341" y="1547251"/>
            <a:ext cx="1484811" cy="470898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defTabSz="1000125"/>
            <a:r>
              <a:rPr lang="en-US" sz="1200" b="1" i="1" u="sng" dirty="0">
                <a:latin typeface="Arial" panose="020B0604020202020204" pitchFamily="34" charset="0"/>
                <a:cs typeface="Arial" panose="020B0604020202020204" pitchFamily="34" charset="0"/>
              </a:rPr>
              <a:t>Adult Leader</a:t>
            </a:r>
          </a:p>
          <a:p>
            <a:pPr defTabSz="1000125"/>
            <a:r>
              <a:rPr lang="en-US" sz="1200" strike="sngStrike" dirty="0">
                <a:latin typeface="Arial" panose="020B0604020202020204" pitchFamily="34" charset="0"/>
                <a:cs typeface="Arial" panose="020B0604020202020204" pitchFamily="34" charset="0"/>
              </a:rPr>
              <a:t>Andrew Adamson </a:t>
            </a:r>
          </a:p>
          <a:p>
            <a:pPr defTabSz="1000125"/>
            <a:r>
              <a:rPr lang="en-US" sz="1200" strike="sngStrike" dirty="0">
                <a:latin typeface="Arial" panose="020B0604020202020204" pitchFamily="34" charset="0"/>
                <a:cs typeface="Arial" panose="020B0604020202020204" pitchFamily="34" charset="0"/>
              </a:rPr>
              <a:t>Winton Smith</a:t>
            </a:r>
          </a:p>
          <a:p>
            <a:pPr defTabSz="1000125"/>
            <a:r>
              <a:rPr lang="en-US" sz="1200" strike="sngStrike" dirty="0">
                <a:latin typeface="Arial" panose="020B0604020202020204" pitchFamily="34" charset="0"/>
                <a:cs typeface="Arial" panose="020B0604020202020204" pitchFamily="34" charset="0"/>
              </a:rPr>
              <a:t>Winton Smith</a:t>
            </a:r>
          </a:p>
          <a:p>
            <a:pPr defTabSz="1000125"/>
            <a:r>
              <a:rPr lang="en-US" sz="1200" strike="sngStrike" dirty="0">
                <a:latin typeface="Arial" panose="020B0604020202020204" pitchFamily="34" charset="0"/>
                <a:cs typeface="Arial" panose="020B0604020202020204" pitchFamily="34" charset="0"/>
              </a:rPr>
              <a:t>John Boling</a:t>
            </a:r>
          </a:p>
          <a:p>
            <a:pPr defTabSz="1000125"/>
            <a:r>
              <a:rPr lang="en-US" sz="1200" strike="sngStrike" dirty="0">
                <a:latin typeface="Arial" panose="020B0604020202020204" pitchFamily="34" charset="0"/>
                <a:cs typeface="Arial" panose="020B0604020202020204" pitchFamily="34" charset="0"/>
              </a:rPr>
              <a:t>Chris Doyle</a:t>
            </a:r>
          </a:p>
          <a:p>
            <a:pPr defTabSz="1000125"/>
            <a:r>
              <a:rPr lang="en-US" sz="1200" strike="sngStrike" dirty="0">
                <a:latin typeface="Arial" panose="020B0604020202020204" pitchFamily="34" charset="0"/>
                <a:cs typeface="Arial" panose="020B0604020202020204" pitchFamily="34" charset="0"/>
              </a:rPr>
              <a:t>Tim Foerster</a:t>
            </a:r>
          </a:p>
          <a:p>
            <a:pPr defTabSz="1000125"/>
            <a:r>
              <a:rPr lang="en-US" sz="1200" strike="sngStrike" dirty="0">
                <a:latin typeface="Arial" panose="020B0604020202020204" pitchFamily="34" charset="0"/>
                <a:cs typeface="Arial" panose="020B0604020202020204" pitchFamily="34" charset="0"/>
              </a:rPr>
              <a:t>John </a:t>
            </a:r>
            <a:r>
              <a:rPr lang="en-US" sz="1200" strike="sngStrike" dirty="0" err="1">
                <a:latin typeface="Arial" panose="020B0604020202020204" pitchFamily="34" charset="0"/>
                <a:cs typeface="Arial" panose="020B0604020202020204" pitchFamily="34" charset="0"/>
              </a:rPr>
              <a:t>Keightley</a:t>
            </a:r>
            <a:endParaRPr lang="en-US" sz="1200" strike="sngStrik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000125"/>
            <a:r>
              <a:rPr lang="en-US" sz="1200" strike="sngStrike" dirty="0">
                <a:latin typeface="Arial" panose="020B0604020202020204" pitchFamily="34" charset="0"/>
                <a:cs typeface="Arial" panose="020B0604020202020204" pitchFamily="34" charset="0"/>
              </a:rPr>
              <a:t>Joe </a:t>
            </a:r>
            <a:r>
              <a:rPr lang="en-US" sz="1200" strike="sngStrike" dirty="0" err="1">
                <a:latin typeface="Arial" panose="020B0604020202020204" pitchFamily="34" charset="0"/>
                <a:cs typeface="Arial" panose="020B0604020202020204" pitchFamily="34" charset="0"/>
              </a:rPr>
              <a:t>Gattuso</a:t>
            </a:r>
            <a:endParaRPr lang="en-US" sz="1200" strike="sngStrik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000125"/>
            <a:r>
              <a:rPr lang="en-US" sz="1200" strike="sngStrike" dirty="0">
                <a:latin typeface="Arial" panose="020B0604020202020204" pitchFamily="34" charset="0"/>
                <a:cs typeface="Arial" panose="020B0604020202020204" pitchFamily="34" charset="0"/>
              </a:rPr>
              <a:t>Frank Jessup</a:t>
            </a:r>
          </a:p>
          <a:p>
            <a:pPr defTabSz="1000125"/>
            <a:r>
              <a:rPr lang="en-US" sz="1200" strike="sngStrike" dirty="0">
                <a:latin typeface="Arial" panose="020B0604020202020204" pitchFamily="34" charset="0"/>
                <a:cs typeface="Arial" panose="020B0604020202020204" pitchFamily="34" charset="0"/>
              </a:rPr>
              <a:t>Michele McLellan</a:t>
            </a:r>
          </a:p>
          <a:p>
            <a:pPr defTabSz="1000125"/>
            <a:r>
              <a:rPr lang="en-US" sz="1200" strike="sngStrike" dirty="0">
                <a:latin typeface="Arial" panose="020B0604020202020204" pitchFamily="34" charset="0"/>
                <a:cs typeface="Arial" panose="020B0604020202020204" pitchFamily="34" charset="0"/>
              </a:rPr>
              <a:t>Dennis Lindell	</a:t>
            </a:r>
          </a:p>
          <a:p>
            <a:pPr defTabSz="1000125"/>
            <a:r>
              <a:rPr lang="en-US" sz="1200" strike="sngStrike" dirty="0">
                <a:latin typeface="Arial" panose="020B0604020202020204" pitchFamily="34" charset="0"/>
                <a:cs typeface="Arial" panose="020B0604020202020204" pitchFamily="34" charset="0"/>
              </a:rPr>
              <a:t>Cleve </a:t>
            </a:r>
            <a:r>
              <a:rPr lang="en-US" sz="1200" strike="sngStrike" dirty="0" err="1">
                <a:latin typeface="Arial" panose="020B0604020202020204" pitchFamily="34" charset="0"/>
                <a:cs typeface="Arial" panose="020B0604020202020204" pitchFamily="34" charset="0"/>
              </a:rPr>
              <a:t>Lisecki</a:t>
            </a:r>
            <a:r>
              <a:rPr lang="en-US" sz="1200" strike="sngStrik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defTabSz="1000125"/>
            <a:r>
              <a:rPr lang="en-US" sz="1200" strike="sngStrike" dirty="0">
                <a:latin typeface="Arial" panose="020B0604020202020204" pitchFamily="34" charset="0"/>
                <a:cs typeface="Arial" panose="020B0604020202020204" pitchFamily="34" charset="0"/>
              </a:rPr>
              <a:t>Krista Helvey</a:t>
            </a:r>
          </a:p>
          <a:p>
            <a:pPr defTabSz="1000125"/>
            <a:r>
              <a:rPr lang="en-US" sz="1200" strike="sngStrike" dirty="0">
                <a:latin typeface="Arial" panose="020B0604020202020204" pitchFamily="34" charset="0"/>
                <a:cs typeface="Arial" panose="020B0604020202020204" pitchFamily="34" charset="0"/>
              </a:rPr>
              <a:t>Dennis Lindell</a:t>
            </a:r>
          </a:p>
          <a:p>
            <a:pPr defTabSz="1000125"/>
            <a:r>
              <a:rPr lang="en-US" sz="1200" strike="sngStrike" dirty="0">
                <a:latin typeface="Arial" panose="020B0604020202020204" pitchFamily="34" charset="0"/>
                <a:cs typeface="Arial" panose="020B0604020202020204" pitchFamily="34" charset="0"/>
              </a:rPr>
              <a:t>Winton Smith</a:t>
            </a:r>
          </a:p>
          <a:p>
            <a:pPr defTabSz="1000125"/>
            <a:endParaRPr lang="en-US" sz="12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000125"/>
            <a:endParaRPr lang="en-US" sz="12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000125"/>
            <a:r>
              <a:rPr lang="en-US" sz="1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TBD</a:t>
            </a:r>
          </a:p>
          <a:p>
            <a:pPr defTabSz="1000125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Andrew Adamson</a:t>
            </a:r>
          </a:p>
          <a:p>
            <a:pPr defTabSz="1000125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Matt Eggert</a:t>
            </a:r>
          </a:p>
          <a:p>
            <a:pPr defTabSz="1000125"/>
            <a:r>
              <a:rPr lang="en-US" sz="1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TBD</a:t>
            </a:r>
          </a:p>
          <a:p>
            <a:pPr defTabSz="1000125"/>
            <a:r>
              <a:rPr lang="en-US" sz="1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TBD</a:t>
            </a:r>
          </a:p>
          <a:p>
            <a:pPr defTabSz="1000125"/>
            <a:r>
              <a:rPr lang="en-US" sz="1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TBD</a:t>
            </a:r>
          </a:p>
          <a:p>
            <a:pPr defTabSz="1000125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Chris Clark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70FDD17D-1B74-4B2C-872A-18DFE40F137E}"/>
              </a:ext>
            </a:extLst>
          </p:cNvPr>
          <p:cNvSpPr txBox="1"/>
          <p:nvPr/>
        </p:nvSpPr>
        <p:spPr>
          <a:xfrm>
            <a:off x="9433405" y="1542736"/>
            <a:ext cx="2744136" cy="487825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defTabSz="1000125"/>
            <a:r>
              <a:rPr lang="en-US" sz="1200" b="1" i="1" u="sng" dirty="0">
                <a:latin typeface="Arial" panose="020B0604020202020204" pitchFamily="34" charset="0"/>
                <a:cs typeface="Arial" panose="020B0604020202020204" pitchFamily="34" charset="0"/>
              </a:rPr>
              <a:t>ASM/SM (&amp; Support Crew)</a:t>
            </a:r>
          </a:p>
          <a:p>
            <a:r>
              <a:rPr lang="en-US" sz="1200" strike="sngStrike" dirty="0">
                <a:latin typeface="Arial" panose="020B0604020202020204" pitchFamily="34" charset="0"/>
                <a:cs typeface="Arial" panose="020B0604020202020204" pitchFamily="34" charset="0"/>
              </a:rPr>
              <a:t>Dennis Lindell, Winton Smith</a:t>
            </a:r>
          </a:p>
          <a:p>
            <a:pPr defTabSz="1000125"/>
            <a:r>
              <a:rPr lang="en-US" sz="1200" strike="sngStrike" dirty="0">
                <a:latin typeface="Arial" panose="020B0604020202020204" pitchFamily="34" charset="0"/>
                <a:cs typeface="Arial" panose="020B0604020202020204" pitchFamily="34" charset="0"/>
              </a:rPr>
              <a:t>Will Johnson, Charlie Hooker</a:t>
            </a:r>
          </a:p>
          <a:p>
            <a:pPr defTabSz="1000125"/>
            <a:r>
              <a:rPr lang="en-US" sz="1200" strike="sngStrike" dirty="0">
                <a:latin typeface="Arial" panose="020B0604020202020204" pitchFamily="34" charset="0"/>
                <a:cs typeface="Arial" panose="020B0604020202020204" pitchFamily="34" charset="0"/>
              </a:rPr>
              <a:t>Kara Smith, Brent &amp; Erica Christ</a:t>
            </a:r>
          </a:p>
          <a:p>
            <a:pPr defTabSz="1000125"/>
            <a:r>
              <a:rPr lang="en-US" sz="1200" strike="sngStrike" dirty="0">
                <a:latin typeface="Arial" panose="020B0604020202020204" pitchFamily="34" charset="0"/>
                <a:cs typeface="Arial" panose="020B0604020202020204" pitchFamily="34" charset="0"/>
              </a:rPr>
              <a:t>Rex C, Tim P, Frank J</a:t>
            </a:r>
          </a:p>
          <a:p>
            <a:pPr defTabSz="1000125"/>
            <a:r>
              <a:rPr lang="en-US" sz="1200" strike="sngStrike" dirty="0">
                <a:latin typeface="Arial" panose="020B0604020202020204" pitchFamily="34" charset="0"/>
                <a:cs typeface="Arial" panose="020B0604020202020204" pitchFamily="34" charset="0"/>
              </a:rPr>
              <a:t>Matt Eggert</a:t>
            </a:r>
          </a:p>
          <a:p>
            <a:pPr defTabSz="1000125"/>
            <a:r>
              <a:rPr lang="en-US" sz="1200" strike="sngStrike" dirty="0">
                <a:latin typeface="Arial" panose="020B0604020202020204" pitchFamily="34" charset="0"/>
                <a:cs typeface="Arial" panose="020B0604020202020204" pitchFamily="34" charset="0"/>
              </a:rPr>
              <a:t>Frank Jessup, John </a:t>
            </a:r>
            <a:r>
              <a:rPr lang="en-US" sz="1200" strike="sngStrike" dirty="0" err="1">
                <a:latin typeface="Arial" panose="020B0604020202020204" pitchFamily="34" charset="0"/>
                <a:cs typeface="Arial" panose="020B0604020202020204" pitchFamily="34" charset="0"/>
              </a:rPr>
              <a:t>Vitorovich</a:t>
            </a:r>
            <a:endParaRPr lang="en-US" sz="1200" strike="sngStrike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000125"/>
            <a:r>
              <a:rPr lang="en-US" sz="1200" strike="sngStrike" dirty="0">
                <a:latin typeface="Arial" panose="020B0604020202020204" pitchFamily="34" charset="0"/>
                <a:cs typeface="Arial" panose="020B0604020202020204" pitchFamily="34" charset="0"/>
              </a:rPr>
              <a:t>C Clark, D Lindell, W Smith</a:t>
            </a:r>
            <a:endParaRPr lang="en-US" sz="1200" strike="sngStrike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000125"/>
            <a:r>
              <a:rPr lang="en-US" sz="700" strike="sngStrike" dirty="0">
                <a:latin typeface="Arial" panose="020B0604020202020204" pitchFamily="34" charset="0"/>
                <a:cs typeface="Arial" panose="020B0604020202020204" pitchFamily="34" charset="0"/>
              </a:rPr>
              <a:t>Andrew Adamson, Charlie Hooker, Melissa Golding, Adam </a:t>
            </a:r>
            <a:r>
              <a:rPr lang="en-US" sz="700" strike="sngStrike" dirty="0" err="1">
                <a:latin typeface="Arial" panose="020B0604020202020204" pitchFamily="34" charset="0"/>
                <a:cs typeface="Arial" panose="020B0604020202020204" pitchFamily="34" charset="0"/>
              </a:rPr>
              <a:t>Korengold</a:t>
            </a:r>
            <a:r>
              <a:rPr lang="en-US" sz="700" strike="sngStrike" dirty="0">
                <a:latin typeface="Arial" panose="020B0604020202020204" pitchFamily="34" charset="0"/>
                <a:cs typeface="Arial" panose="020B0604020202020204" pitchFamily="34" charset="0"/>
              </a:rPr>
              <a:t>, Cleve </a:t>
            </a:r>
            <a:r>
              <a:rPr lang="en-US" sz="700" strike="sngStrike" dirty="0" err="1">
                <a:latin typeface="Arial" panose="020B0604020202020204" pitchFamily="34" charset="0"/>
                <a:cs typeface="Arial" panose="020B0604020202020204" pitchFamily="34" charset="0"/>
              </a:rPr>
              <a:t>Lisecki</a:t>
            </a:r>
            <a:r>
              <a:rPr lang="en-US" sz="700" strike="sngStrike" dirty="0">
                <a:latin typeface="Arial" panose="020B0604020202020204" pitchFamily="34" charset="0"/>
                <a:cs typeface="Arial" panose="020B0604020202020204" pitchFamily="34" charset="0"/>
              </a:rPr>
              <a:t>, Winton Smith</a:t>
            </a:r>
            <a:r>
              <a:rPr lang="en-US" sz="700" strike="sngStrike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defTabSz="1000125"/>
            <a:r>
              <a:rPr lang="en-US" sz="1200" strike="sngStrike" dirty="0">
                <a:latin typeface="Arial" panose="020B0604020202020204" pitchFamily="34" charset="0"/>
                <a:cs typeface="Arial" panose="020B0604020202020204" pitchFamily="34" charset="0"/>
              </a:rPr>
              <a:t>Llarna Burnett, Matt Eggert</a:t>
            </a:r>
          </a:p>
          <a:p>
            <a:pPr defTabSz="1000125"/>
            <a:r>
              <a:rPr lang="en-US" sz="1200" strike="sngStrike" dirty="0">
                <a:latin typeface="Arial" panose="020B0604020202020204" pitchFamily="34" charset="0"/>
                <a:cs typeface="Arial" panose="020B0604020202020204" pitchFamily="34" charset="0"/>
              </a:rPr>
              <a:t>Dave McCaskill, Winton &amp; Kara Smith</a:t>
            </a:r>
          </a:p>
          <a:p>
            <a:pPr defTabSz="1000125"/>
            <a:r>
              <a:rPr lang="en-US" sz="1200" strike="sngStrike" dirty="0">
                <a:latin typeface="Arial" panose="020B0604020202020204" pitchFamily="34" charset="0"/>
                <a:cs typeface="Arial" panose="020B0604020202020204" pitchFamily="34" charset="0"/>
              </a:rPr>
              <a:t>Winton Smith</a:t>
            </a:r>
          </a:p>
          <a:p>
            <a:pPr defTabSz="1000125"/>
            <a:r>
              <a:rPr lang="en-US" sz="1100" strike="sngStrike" dirty="0">
                <a:latin typeface="Arial" panose="020B0604020202020204" pitchFamily="34" charset="0"/>
                <a:cs typeface="Arial" panose="020B0604020202020204" pitchFamily="34" charset="0"/>
              </a:rPr>
              <a:t>Charlie Hooker, Winton Smith</a:t>
            </a:r>
            <a:endParaRPr lang="en-US" sz="1100" strike="sngStrike" dirty="0">
              <a:solidFill>
                <a:srgbClr val="0066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000125"/>
            <a:r>
              <a:rPr lang="en-US" sz="1200" strike="sngStrike" dirty="0">
                <a:latin typeface="Arial" panose="020B0604020202020204" pitchFamily="34" charset="0"/>
                <a:cs typeface="Arial" panose="020B0604020202020204" pitchFamily="34" charset="0"/>
              </a:rPr>
              <a:t>Paul Meadows</a:t>
            </a:r>
          </a:p>
          <a:p>
            <a:pPr defTabSz="1000125"/>
            <a:r>
              <a:rPr lang="en-US" sz="1200" strike="sngStrike" dirty="0">
                <a:latin typeface="Arial" panose="020B0604020202020204" pitchFamily="34" charset="0"/>
                <a:cs typeface="Arial" panose="020B0604020202020204" pitchFamily="34" charset="0"/>
              </a:rPr>
              <a:t>Johnny </a:t>
            </a:r>
            <a:r>
              <a:rPr lang="en-US" sz="1200" strike="sngStrike" dirty="0" err="1">
                <a:latin typeface="Arial" panose="020B0604020202020204" pitchFamily="34" charset="0"/>
                <a:cs typeface="Arial" panose="020B0604020202020204" pitchFamily="34" charset="0"/>
              </a:rPr>
              <a:t>Vitorovich</a:t>
            </a:r>
            <a:endParaRPr lang="en-US" sz="1200" strike="sngStrike" dirty="0">
              <a:solidFill>
                <a:srgbClr val="0066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000125"/>
            <a:r>
              <a:rPr lang="en-US" sz="1200" strike="sngStrike" dirty="0">
                <a:latin typeface="Arial" panose="020B0604020202020204" pitchFamily="34" charset="0"/>
                <a:cs typeface="Arial" panose="020B0604020202020204" pitchFamily="34" charset="0"/>
              </a:rPr>
              <a:t>Llarna Burnett, Doug Frye</a:t>
            </a:r>
          </a:p>
          <a:p>
            <a:pPr defTabSz="1000125"/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000125"/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000125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Dennis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Lindell, </a:t>
            </a:r>
            <a:r>
              <a:rPr lang="en-US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Llarna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Burnett, Will Johnson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000125"/>
            <a:r>
              <a:rPr lang="en-US" sz="1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Need 2-3 adults</a:t>
            </a:r>
          </a:p>
          <a:p>
            <a:pPr defTabSz="1000125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Will Johnson </a:t>
            </a:r>
            <a:r>
              <a:rPr lang="en-US" sz="1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(Need 2 adults)</a:t>
            </a:r>
          </a:p>
          <a:p>
            <a:pPr defTabSz="1000125"/>
            <a:r>
              <a:rPr lang="en-US" sz="1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Need 2-3 adults</a:t>
            </a:r>
          </a:p>
          <a:p>
            <a:pPr defTabSz="1000125"/>
            <a:r>
              <a:rPr lang="en-US" sz="1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Need 2-3 adults</a:t>
            </a:r>
          </a:p>
          <a:p>
            <a:pPr defTabSz="1000125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Peter Mitchell</a:t>
            </a:r>
          </a:p>
          <a:p>
            <a:pPr defTabSz="1000125"/>
            <a:r>
              <a:rPr lang="en-US" sz="1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Need 2-3 adults</a:t>
            </a:r>
          </a:p>
          <a:p>
            <a:pPr defTabSz="1000125"/>
            <a:endParaRPr lang="en-US" sz="12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Date Placeholder 187">
            <a:extLst>
              <a:ext uri="{FF2B5EF4-FFF2-40B4-BE49-F238E27FC236}">
                <a16:creationId xmlns:a16="http://schemas.microsoft.com/office/drawing/2014/main" id="{3696D3C2-ACC2-4CBE-9049-B8A368CE6A13}"/>
              </a:ext>
            </a:extLst>
          </p:cNvPr>
          <p:cNvSpPr txBox="1">
            <a:spLocks/>
          </p:cNvSpPr>
          <p:nvPr/>
        </p:nvSpPr>
        <p:spPr>
          <a:xfrm>
            <a:off x="9205039" y="64965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E2B9A7E-F513-4189-8AF6-53118ECC7A14}" type="datetime1">
              <a:rPr lang="en-US" i="1" smtClean="0">
                <a:solidFill>
                  <a:schemeClr val="tx1"/>
                </a:solidFill>
              </a:rPr>
              <a:pPr algn="r"/>
              <a:t>1/10/2020</a:t>
            </a:fld>
            <a:endParaRPr lang="en-US" i="1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6AFDBE-0378-4D0C-9A90-F01722789CCF}"/>
              </a:ext>
            </a:extLst>
          </p:cNvPr>
          <p:cNvSpPr txBox="1"/>
          <p:nvPr/>
        </p:nvSpPr>
        <p:spPr>
          <a:xfrm>
            <a:off x="4941681" y="4531906"/>
            <a:ext cx="15888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3399"/>
                </a:solidFill>
              </a:rPr>
              <a:t>*** 2020 ***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8A6F333-D5F7-43FC-AA00-FE4500977EAB}"/>
              </a:ext>
            </a:extLst>
          </p:cNvPr>
          <p:cNvSpPr txBox="1"/>
          <p:nvPr/>
        </p:nvSpPr>
        <p:spPr>
          <a:xfrm>
            <a:off x="4836486" y="1243270"/>
            <a:ext cx="15888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3399"/>
                </a:solidFill>
              </a:rPr>
              <a:t>*** 2019 ***</a:t>
            </a:r>
          </a:p>
        </p:txBody>
      </p:sp>
    </p:spTree>
    <p:extLst>
      <p:ext uri="{BB962C8B-B14F-4D97-AF65-F5344CB8AC3E}">
        <p14:creationId xmlns:p14="http://schemas.microsoft.com/office/powerpoint/2010/main" val="40431124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43851</TotalTime>
  <Words>676</Words>
  <Application>Microsoft Office PowerPoint</Application>
  <PresentationFormat>Widescreen</PresentationFormat>
  <Paragraphs>345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Kristen ITC</vt:lpstr>
      <vt:lpstr>Times New Roman</vt:lpstr>
      <vt:lpstr>Office Theme</vt:lpstr>
      <vt:lpstr>BSA Troop 654 Mount Vernon, VA</vt:lpstr>
      <vt:lpstr>BSA Troop 654 2019-2020 Major Milestone Activities</vt:lpstr>
    </vt:vector>
  </TitlesOfParts>
  <Company>HPES NMCI NGEN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BSA Troop 654</dc:title>
  <dc:creator>Smith, Winton JR CAPT OPNAV N5I3</dc:creator>
  <cp:lastModifiedBy>Lindell, Dennis S.   Joint Aircraft Survivability Program Office</cp:lastModifiedBy>
  <cp:revision>137</cp:revision>
  <cp:lastPrinted>2019-10-14T20:49:28Z</cp:lastPrinted>
  <dcterms:created xsi:type="dcterms:W3CDTF">2018-11-27T16:15:48Z</dcterms:created>
  <dcterms:modified xsi:type="dcterms:W3CDTF">2020-01-10T15:30:43Z</dcterms:modified>
</cp:coreProperties>
</file>